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5143500" type="screen16x9"/>
  <p:notesSz cx="6858000" cy="9144000"/>
  <p:embeddedFontLst>
    <p:embeddedFont>
      <p:font typeface="Kulim Park" panose="020B0604020202020204" charset="0"/>
      <p:regular r:id="rId30"/>
      <p:bold r:id="rId31"/>
      <p:italic r:id="rId32"/>
      <p:boldItalic r:id="rId33"/>
    </p:embeddedFont>
    <p:embeddedFont>
      <p:font typeface="Manrope" panose="020B0604020202020204" charset="0"/>
      <p:regular r:id="rId34"/>
      <p:bold r:id="rId35"/>
    </p:embeddedFont>
    <p:embeddedFont>
      <p:font typeface="Maven Pro" panose="020B0604020202020204" charset="0"/>
      <p:regular r:id="rId36"/>
      <p:bold r:id="rId37"/>
    </p:embeddedFont>
    <p:embeddedFont>
      <p:font typeface="Nunito"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D54F5F-370F-43A1-940F-18C4800C7888}">
  <a:tblStyle styleId="{A0D54F5F-370F-43A1-940F-18C4800C788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8" d="100"/>
          <a:sy n="88" d="100"/>
        </p:scale>
        <p:origin x="318"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43bba6874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43bba687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27f587d42d3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27f587d42d3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also tried to engineer features to improve the performance of our machine learning models.</a:t>
            </a:r>
            <a:endParaRPr/>
          </a:p>
          <a:p>
            <a:pPr marL="0" lvl="0" indent="0" algn="l" rtl="0">
              <a:spcBef>
                <a:spcPts val="0"/>
              </a:spcBef>
              <a:spcAft>
                <a:spcPts val="0"/>
              </a:spcAft>
              <a:buNone/>
            </a:pPr>
            <a:r>
              <a:rPr lang="en-GB"/>
              <a:t> Specifically, we tried to use what we know from domain knowledge to create better quality features.</a:t>
            </a:r>
            <a:endParaRPr/>
          </a:p>
          <a:p>
            <a:pPr marL="0" lvl="0" indent="0" algn="l" rtl="0">
              <a:spcBef>
                <a:spcPts val="0"/>
              </a:spcBef>
              <a:spcAft>
                <a:spcPts val="0"/>
              </a:spcAft>
              <a:buNone/>
            </a:pPr>
            <a:r>
              <a:rPr lang="en-GB"/>
              <a:t>We came up with 3 features:</a:t>
            </a:r>
            <a:endParaRPr/>
          </a:p>
          <a:p>
            <a:pPr marL="457200" lvl="0" indent="-298450" algn="l" rtl="0">
              <a:spcBef>
                <a:spcPts val="0"/>
              </a:spcBef>
              <a:spcAft>
                <a:spcPts val="0"/>
              </a:spcAft>
              <a:buSzPts val="1100"/>
              <a:buChar char="-"/>
            </a:pPr>
            <a:r>
              <a:rPr lang="en-GB"/>
              <a:t>We  decided to add tool wear rate, approximated by diving tool wear/maximum tool wear,  as we recognise that wear &amp; tear is a common cause of machine failure. </a:t>
            </a:r>
            <a:endParaRPr/>
          </a:p>
          <a:p>
            <a:pPr marL="457200" lvl="0" indent="-298450" algn="l" rtl="0">
              <a:spcBef>
                <a:spcPts val="0"/>
              </a:spcBef>
              <a:spcAft>
                <a:spcPts val="0"/>
              </a:spcAft>
              <a:buSzPts val="1100"/>
              <a:buChar char="-"/>
            </a:pPr>
            <a:r>
              <a:rPr lang="en-GB"/>
              <a:t>We also intuited the use of power, as we know intuitively that if the machine is using too high amounts of power to operate, it could indicate malfunctioning.</a:t>
            </a:r>
            <a:endParaRPr/>
          </a:p>
          <a:p>
            <a:pPr marL="457200" lvl="0" indent="-298450" algn="l" rtl="0">
              <a:spcBef>
                <a:spcPts val="0"/>
              </a:spcBef>
              <a:spcAft>
                <a:spcPts val="0"/>
              </a:spcAft>
              <a:buSzPts val="1100"/>
              <a:buChar char="-"/>
            </a:pPr>
            <a:r>
              <a:rPr lang="en-GB"/>
              <a:t>We also came up with temperature difference, as we know intuitively that machines work at a optimum range of temperatures, and if the air temperature is too hot or cold, it may cause the machine to fail. So temp diff captures that.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2453a086aa1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2453a086aa1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Clr>
                <a:schemeClr val="dk1"/>
              </a:buClr>
              <a:buSzPts val="1800"/>
              <a:buChar char="●"/>
            </a:pPr>
            <a:r>
              <a:rPr lang="en-GB" sz="1800">
                <a:solidFill>
                  <a:schemeClr val="dk1"/>
                </a:solidFill>
              </a:rPr>
              <a:t>Now we will run you through the methodology.</a:t>
            </a:r>
            <a:endParaRPr sz="1800">
              <a:solidFill>
                <a:schemeClr val="dk1"/>
              </a:solidFill>
            </a:endParaRPr>
          </a:p>
          <a:p>
            <a:pPr marL="457200" lvl="0" indent="-342900" algn="just" rtl="0">
              <a:spcBef>
                <a:spcPts val="0"/>
              </a:spcBef>
              <a:spcAft>
                <a:spcPts val="0"/>
              </a:spcAft>
              <a:buClr>
                <a:schemeClr val="dk1"/>
              </a:buClr>
              <a:buSzPts val="1800"/>
              <a:buChar char="●"/>
            </a:pPr>
            <a:r>
              <a:rPr lang="en-GB" sz="1800">
                <a:solidFill>
                  <a:schemeClr val="dk1"/>
                </a:solidFill>
              </a:rPr>
              <a:t>Firstly, we preprocessed the data as explained by jiayi earlier. </a:t>
            </a:r>
            <a:endParaRPr sz="1800">
              <a:solidFill>
                <a:schemeClr val="dk1"/>
              </a:solidFill>
            </a:endParaRPr>
          </a:p>
          <a:p>
            <a:pPr marL="457200" lvl="0" indent="-342900" algn="just" rtl="0">
              <a:spcBef>
                <a:spcPts val="0"/>
              </a:spcBef>
              <a:spcAft>
                <a:spcPts val="0"/>
              </a:spcAft>
              <a:buClr>
                <a:schemeClr val="dk1"/>
              </a:buClr>
              <a:buSzPts val="1800"/>
              <a:buChar char="●"/>
            </a:pPr>
            <a:r>
              <a:rPr lang="en-GB" sz="1800">
                <a:solidFill>
                  <a:schemeClr val="dk1"/>
                </a:solidFill>
              </a:rPr>
              <a:t>Next, given that this is a binary classification task, we will employ 4 classification models (SVM, logistic regression, Decision Tree,Random Forest) on the data using all the predictors, Air temperature [K], Process temperature [K], Rotational speed [rpm], Torque [Nm], Tool wear [min]</a:t>
            </a:r>
            <a:endParaRPr sz="1800">
              <a:solidFill>
                <a:schemeClr val="dk1"/>
              </a:solidFill>
            </a:endParaRPr>
          </a:p>
          <a:p>
            <a:pPr marL="457200" lvl="0" indent="0" algn="just" rtl="0">
              <a:spcBef>
                <a:spcPts val="0"/>
              </a:spcBef>
              <a:spcAft>
                <a:spcPts val="0"/>
              </a:spcAft>
              <a:buNone/>
            </a:pPr>
            <a:endParaRPr sz="1800">
              <a:solidFill>
                <a:schemeClr val="dk1"/>
              </a:solidFill>
            </a:endParaRPr>
          </a:p>
          <a:p>
            <a:pPr marL="457200" lvl="0" indent="-342900" algn="just" rtl="0">
              <a:spcBef>
                <a:spcPts val="0"/>
              </a:spcBef>
              <a:spcAft>
                <a:spcPts val="0"/>
              </a:spcAft>
              <a:buClr>
                <a:schemeClr val="dk1"/>
              </a:buClr>
              <a:buSzPts val="1800"/>
              <a:buChar char="●"/>
            </a:pPr>
            <a:r>
              <a:rPr lang="en-GB" sz="1800">
                <a:solidFill>
                  <a:schemeClr val="dk1"/>
                </a:solidFill>
              </a:rPr>
              <a:t>When training the model, due to the highly imbalanced dataset towards the majority class, we decided to use Upsampling, which is is a procedure where synthetically generated data points (corresponding to minority class) are injected into the dataset.</a:t>
            </a:r>
            <a:endParaRPr sz="1800">
              <a:solidFill>
                <a:schemeClr val="dk1"/>
              </a:solidFill>
            </a:endParaRPr>
          </a:p>
          <a:p>
            <a:pPr marL="457200" lvl="0" indent="-342900" algn="just" rtl="0">
              <a:spcBef>
                <a:spcPts val="0"/>
              </a:spcBef>
              <a:spcAft>
                <a:spcPts val="0"/>
              </a:spcAft>
              <a:buClr>
                <a:schemeClr val="dk1"/>
              </a:buClr>
              <a:buSzPts val="1800"/>
              <a:buChar char="●"/>
            </a:pPr>
            <a:r>
              <a:rPr lang="en-GB" sz="1800">
                <a:solidFill>
                  <a:schemeClr val="dk1"/>
                </a:solidFill>
              </a:rPr>
              <a:t>We considered but ended up not using downsampling as we would have to remove a large amount of observations, and thus potentially lose a lot of valuable information.</a:t>
            </a:r>
            <a:endParaRPr sz="1800">
              <a:solidFill>
                <a:schemeClr val="dk1"/>
              </a:solidFill>
            </a:endParaRPr>
          </a:p>
          <a:p>
            <a:pPr marL="457200" lvl="0" indent="0" algn="just" rtl="0">
              <a:spcBef>
                <a:spcPts val="0"/>
              </a:spcBef>
              <a:spcAft>
                <a:spcPts val="0"/>
              </a:spcAft>
              <a:buNone/>
            </a:pPr>
            <a:endParaRPr sz="1800">
              <a:solidFill>
                <a:schemeClr val="dk1"/>
              </a:solidFill>
            </a:endParaRPr>
          </a:p>
          <a:p>
            <a:pPr marL="457200" lvl="0" indent="-342900" algn="just" rtl="0">
              <a:spcBef>
                <a:spcPts val="0"/>
              </a:spcBef>
              <a:spcAft>
                <a:spcPts val="0"/>
              </a:spcAft>
              <a:buClr>
                <a:schemeClr val="dk1"/>
              </a:buClr>
              <a:buSzPts val="1800"/>
              <a:buChar char="●"/>
            </a:pPr>
            <a:r>
              <a:rPr lang="en-GB" sz="1800">
                <a:solidFill>
                  <a:schemeClr val="dk1"/>
                </a:solidFill>
              </a:rPr>
              <a:t>After which we performed feature engineering to try to improve the performance of the model as explained earlier. we added 3 more features, tool wear rate, power, temperature difference.This will make up our final model, which we also performed upsampling on the training data.</a:t>
            </a:r>
            <a:endParaRPr sz="1800">
              <a:solidFill>
                <a:schemeClr val="dk1"/>
              </a:solidFill>
            </a:endParaRPr>
          </a:p>
          <a:p>
            <a:pPr marL="0" lvl="0" indent="0" algn="just" rtl="0">
              <a:spcBef>
                <a:spcPts val="0"/>
              </a:spcBef>
              <a:spcAft>
                <a:spcPts val="0"/>
              </a:spcAft>
              <a:buNone/>
            </a:pPr>
            <a:endParaRPr sz="1800">
              <a:solidFill>
                <a:schemeClr val="dk1"/>
              </a:solidFill>
            </a:endParaRPr>
          </a:p>
          <a:p>
            <a:pPr marL="0" lvl="0" indent="0" algn="just" rtl="0">
              <a:spcBef>
                <a:spcPts val="0"/>
              </a:spcBef>
              <a:spcAft>
                <a:spcPts val="0"/>
              </a:spcAft>
              <a:buNone/>
            </a:pPr>
            <a:r>
              <a:rPr lang="en-GB" sz="1800">
                <a:solidFill>
                  <a:schemeClr val="dk1"/>
                </a:solidFill>
              </a:rPr>
              <a:t>Lastly, we evaluated using these 4 metrics, which my groupmate will elaborate more on later.</a:t>
            </a:r>
            <a:endParaRPr sz="18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243bba6874b_0_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243bba6874b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883">
                <a:solidFill>
                  <a:schemeClr val="lt1"/>
                </a:solidFill>
                <a:latin typeface="Nunito"/>
                <a:ea typeface="Nunito"/>
                <a:cs typeface="Nunito"/>
                <a:sym typeface="Nunito"/>
              </a:rPr>
              <a:t>Besides looking at accuracy, </a:t>
            </a:r>
            <a:endParaRPr sz="1883">
              <a:solidFill>
                <a:schemeClr val="lt1"/>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r>
              <a:rPr lang="en-GB" sz="1883">
                <a:solidFill>
                  <a:schemeClr val="lt1"/>
                </a:solidFill>
                <a:latin typeface="Nunito"/>
                <a:ea typeface="Nunito"/>
                <a:cs typeface="Nunito"/>
                <a:sym typeface="Nunito"/>
              </a:rPr>
              <a:t>since this is an imbalance set it is also important to look at other metrics with respect to the positive class</a:t>
            </a:r>
            <a:endParaRPr sz="9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43bba6874b_0_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43bba6874b_0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2453a0867df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2453a0867d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27f697fc78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27f697fc78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27f587d42d3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27f587d42d3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2453a0867df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2453a0867d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27f697fc78b_138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27f697fc78b_138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7f697fc78b_138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7f697fc78b_138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243bba6874b_0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243bba6874b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2453a0867df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2453a0867df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27f697fc78b_138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27f697fc78b_138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7f697fc78b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27f697fc78b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2806840c2a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2806840c2a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243bba6874b_0_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243bba6874b_0_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43bba6874b_0_6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43bba6874b_0_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43bba6874b_0_6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43bba6874b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27f587d42d3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27f587d42d3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43bba6874b_0_6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43bba6874b_0_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2453a086aa1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2453a086aa1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43bba6874b_0_6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243bba6874b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7f587d42d3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7f587d42d3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7f587d42d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7f587d42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27f7034ae98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27f7034ae98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43bba6874b_0_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43bba6874b_0_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kaggle.com/datasets/dineshmanikanta/machine-failure-predictions"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657525" y="433600"/>
            <a:ext cx="7697700" cy="2138100"/>
          </a:xfrm>
          <a:prstGeom prst="rect">
            <a:avLst/>
          </a:prstGeom>
        </p:spPr>
        <p:txBody>
          <a:bodyPr spcFirstLastPara="1" wrap="square" lIns="91425" tIns="91425" rIns="91425" bIns="91425" anchor="ctr" anchorCtr="0">
            <a:normAutofit/>
          </a:bodyPr>
          <a:lstStyle/>
          <a:p>
            <a:pPr marL="0" lvl="0" indent="0" algn="ctr" rtl="0">
              <a:lnSpc>
                <a:spcPct val="100000"/>
              </a:lnSpc>
              <a:spcBef>
                <a:spcPts val="0"/>
              </a:spcBef>
              <a:spcAft>
                <a:spcPts val="0"/>
              </a:spcAft>
              <a:buNone/>
            </a:pPr>
            <a:r>
              <a:rPr lang="en-GB" sz="3700" i="1">
                <a:solidFill>
                  <a:srgbClr val="FFE599"/>
                </a:solidFill>
                <a:latin typeface="Kulim Park"/>
                <a:ea typeface="Kulim Park"/>
                <a:cs typeface="Kulim Park"/>
                <a:sym typeface="Kulim Park"/>
              </a:rPr>
              <a:t>Analytics Software I</a:t>
            </a:r>
            <a:endParaRPr sz="3700" i="1">
              <a:solidFill>
                <a:srgbClr val="FFE599"/>
              </a:solidFill>
              <a:latin typeface="Kulim Park"/>
              <a:ea typeface="Kulim Park"/>
              <a:cs typeface="Kulim Park"/>
              <a:sym typeface="Kulim Park"/>
            </a:endParaRPr>
          </a:p>
          <a:p>
            <a:pPr marL="0" lvl="0" indent="0" algn="ctr" rtl="0">
              <a:lnSpc>
                <a:spcPct val="100000"/>
              </a:lnSpc>
              <a:spcBef>
                <a:spcPts val="0"/>
              </a:spcBef>
              <a:spcAft>
                <a:spcPts val="0"/>
              </a:spcAft>
              <a:buNone/>
            </a:pPr>
            <a:r>
              <a:rPr lang="en-GB" sz="3700" i="1">
                <a:solidFill>
                  <a:srgbClr val="FFE599"/>
                </a:solidFill>
                <a:latin typeface="Kulim Park"/>
                <a:ea typeface="Kulim Park"/>
                <a:cs typeface="Kulim Park"/>
                <a:sym typeface="Kulim Park"/>
              </a:rPr>
              <a:t>Group Project</a:t>
            </a:r>
            <a:endParaRPr sz="3700" i="1">
              <a:solidFill>
                <a:srgbClr val="FFE599"/>
              </a:solidFill>
              <a:latin typeface="Kulim Park"/>
              <a:ea typeface="Kulim Park"/>
              <a:cs typeface="Kulim Park"/>
              <a:sym typeface="Kulim Park"/>
            </a:endParaRPr>
          </a:p>
          <a:p>
            <a:pPr marL="0" lvl="0" indent="0" algn="ctr" rtl="0">
              <a:lnSpc>
                <a:spcPct val="100000"/>
              </a:lnSpc>
              <a:spcBef>
                <a:spcPts val="0"/>
              </a:spcBef>
              <a:spcAft>
                <a:spcPts val="0"/>
              </a:spcAft>
              <a:buNone/>
            </a:pPr>
            <a:r>
              <a:rPr lang="en-GB" sz="3700" i="1">
                <a:solidFill>
                  <a:srgbClr val="FFE599"/>
                </a:solidFill>
                <a:latin typeface="Kulim Park"/>
                <a:ea typeface="Kulim Park"/>
                <a:cs typeface="Kulim Park"/>
                <a:sym typeface="Kulim Park"/>
              </a:rPr>
              <a:t>Machine Failure Prediction</a:t>
            </a:r>
            <a:endParaRPr sz="3700" i="1">
              <a:solidFill>
                <a:srgbClr val="FFE599"/>
              </a:solidFill>
              <a:latin typeface="Kulim Park"/>
              <a:ea typeface="Kulim Park"/>
              <a:cs typeface="Kulim Park"/>
              <a:sym typeface="Kulim Park"/>
            </a:endParaRPr>
          </a:p>
        </p:txBody>
      </p:sp>
      <p:sp>
        <p:nvSpPr>
          <p:cNvPr id="278" name="Google Shape;278;p13"/>
          <p:cNvSpPr txBox="1">
            <a:spLocks noGrp="1"/>
          </p:cNvSpPr>
          <p:nvPr>
            <p:ph type="subTitle" idx="1"/>
          </p:nvPr>
        </p:nvSpPr>
        <p:spPr>
          <a:xfrm>
            <a:off x="1378850" y="4473125"/>
            <a:ext cx="7839900" cy="548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Names: Goel Ishita, Zhao Jiayi, Khoo Chun Yun, Ang Shu Wei, Yu Qing</a:t>
            </a:r>
            <a:endParaRPr/>
          </a:p>
        </p:txBody>
      </p:sp>
      <p:pic>
        <p:nvPicPr>
          <p:cNvPr id="279" name="Google Shape;279;p13"/>
          <p:cNvPicPr preferRelativeResize="0"/>
          <p:nvPr/>
        </p:nvPicPr>
        <p:blipFill>
          <a:blip r:embed="rId3">
            <a:alphaModFix/>
          </a:blip>
          <a:stretch>
            <a:fillRect/>
          </a:stretch>
        </p:blipFill>
        <p:spPr>
          <a:xfrm>
            <a:off x="1378852" y="2529113"/>
            <a:ext cx="2866749" cy="1870099"/>
          </a:xfrm>
          <a:prstGeom prst="rect">
            <a:avLst/>
          </a:prstGeom>
          <a:noFill/>
          <a:ln>
            <a:noFill/>
          </a:ln>
        </p:spPr>
      </p:pic>
      <p:pic>
        <p:nvPicPr>
          <p:cNvPr id="280" name="Google Shape;280;p13"/>
          <p:cNvPicPr preferRelativeResize="0"/>
          <p:nvPr/>
        </p:nvPicPr>
        <p:blipFill>
          <a:blip r:embed="rId4">
            <a:alphaModFix/>
          </a:blip>
          <a:stretch>
            <a:fillRect/>
          </a:stretch>
        </p:blipFill>
        <p:spPr>
          <a:xfrm>
            <a:off x="4725875" y="2492162"/>
            <a:ext cx="2916012" cy="1944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22"/>
          <p:cNvSpPr txBox="1">
            <a:spLocks noGrp="1"/>
          </p:cNvSpPr>
          <p:nvPr>
            <p:ph type="ctrTitle"/>
          </p:nvPr>
        </p:nvSpPr>
        <p:spPr>
          <a:xfrm>
            <a:off x="257425" y="104675"/>
            <a:ext cx="8483700" cy="6012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GB"/>
              <a:t>Feature Engineering</a:t>
            </a:r>
            <a:endParaRPr/>
          </a:p>
        </p:txBody>
      </p:sp>
      <p:sp>
        <p:nvSpPr>
          <p:cNvPr id="354" name="Google Shape;354;p22"/>
          <p:cNvSpPr txBox="1"/>
          <p:nvPr/>
        </p:nvSpPr>
        <p:spPr>
          <a:xfrm>
            <a:off x="4695000" y="705875"/>
            <a:ext cx="4188900" cy="437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600" b="1">
                <a:solidFill>
                  <a:schemeClr val="lt1"/>
                </a:solidFill>
              </a:rPr>
              <a:t>Intuition:</a:t>
            </a:r>
            <a:endParaRPr sz="1600" b="1">
              <a:solidFill>
                <a:schemeClr val="lt1"/>
              </a:solidFill>
            </a:endParaRPr>
          </a:p>
          <a:p>
            <a:pPr marL="0" lvl="0" indent="0" algn="ctr" rtl="0">
              <a:spcBef>
                <a:spcPts val="0"/>
              </a:spcBef>
              <a:spcAft>
                <a:spcPts val="0"/>
              </a:spcAft>
              <a:buNone/>
            </a:pPr>
            <a:endParaRPr sz="1600" b="1">
              <a:solidFill>
                <a:schemeClr val="lt1"/>
              </a:solidFill>
            </a:endParaRPr>
          </a:p>
          <a:p>
            <a:pPr marL="457200" lvl="0" indent="-330200" algn="just" rtl="0">
              <a:spcBef>
                <a:spcPts val="0"/>
              </a:spcBef>
              <a:spcAft>
                <a:spcPts val="0"/>
              </a:spcAft>
              <a:buClr>
                <a:schemeClr val="lt1"/>
              </a:buClr>
              <a:buSzPts val="1600"/>
              <a:buChar char="●"/>
            </a:pPr>
            <a:r>
              <a:rPr lang="en-GB" sz="1600">
                <a:solidFill>
                  <a:schemeClr val="lt1"/>
                </a:solidFill>
              </a:rPr>
              <a:t>wear &amp; tear is a common cause of machine failure </a:t>
            </a:r>
            <a:endParaRPr sz="1600">
              <a:solidFill>
                <a:schemeClr val="lt1"/>
              </a:solidFill>
            </a:endParaRPr>
          </a:p>
          <a:p>
            <a:pPr marL="457200" lvl="0" indent="0" algn="just" rtl="0">
              <a:spcBef>
                <a:spcPts val="0"/>
              </a:spcBef>
              <a:spcAft>
                <a:spcPts val="0"/>
              </a:spcAft>
              <a:buNone/>
            </a:pPr>
            <a:endParaRPr sz="1600">
              <a:solidFill>
                <a:schemeClr val="lt1"/>
              </a:solidFill>
            </a:endParaRPr>
          </a:p>
          <a:p>
            <a:pPr marL="457200" lvl="0" indent="0" algn="just" rtl="0">
              <a:spcBef>
                <a:spcPts val="0"/>
              </a:spcBef>
              <a:spcAft>
                <a:spcPts val="0"/>
              </a:spcAft>
              <a:buNone/>
            </a:pPr>
            <a:endParaRPr sz="1600">
              <a:solidFill>
                <a:schemeClr val="lt1"/>
              </a:solidFill>
            </a:endParaRPr>
          </a:p>
          <a:p>
            <a:pPr marL="457200" lvl="0" indent="0" algn="just" rtl="0">
              <a:spcBef>
                <a:spcPts val="0"/>
              </a:spcBef>
              <a:spcAft>
                <a:spcPts val="0"/>
              </a:spcAft>
              <a:buNone/>
            </a:pPr>
            <a:endParaRPr sz="1600">
              <a:solidFill>
                <a:schemeClr val="lt1"/>
              </a:solidFill>
            </a:endParaRPr>
          </a:p>
          <a:p>
            <a:pPr marL="457200" lvl="0" indent="-330200" algn="just" rtl="0">
              <a:spcBef>
                <a:spcPts val="0"/>
              </a:spcBef>
              <a:spcAft>
                <a:spcPts val="0"/>
              </a:spcAft>
              <a:buClr>
                <a:schemeClr val="lt1"/>
              </a:buClr>
              <a:buSzPts val="1600"/>
              <a:buChar char="●"/>
            </a:pPr>
            <a:r>
              <a:rPr lang="en-GB" sz="1600">
                <a:solidFill>
                  <a:schemeClr val="lt1"/>
                </a:solidFill>
              </a:rPr>
              <a:t>amount of power the machine is consuming could be indicative of whether it is malfunctioning</a:t>
            </a:r>
            <a:endParaRPr sz="1600">
              <a:solidFill>
                <a:schemeClr val="lt1"/>
              </a:solidFill>
            </a:endParaRPr>
          </a:p>
          <a:p>
            <a:pPr marL="0" lvl="0" indent="0" algn="just" rtl="0">
              <a:spcBef>
                <a:spcPts val="0"/>
              </a:spcBef>
              <a:spcAft>
                <a:spcPts val="0"/>
              </a:spcAft>
              <a:buNone/>
            </a:pPr>
            <a:endParaRPr sz="1600">
              <a:solidFill>
                <a:schemeClr val="lt1"/>
              </a:solidFill>
            </a:endParaRPr>
          </a:p>
          <a:p>
            <a:pPr marL="0" lvl="0" indent="0" algn="just" rtl="0">
              <a:spcBef>
                <a:spcPts val="0"/>
              </a:spcBef>
              <a:spcAft>
                <a:spcPts val="0"/>
              </a:spcAft>
              <a:buNone/>
            </a:pPr>
            <a:endParaRPr sz="1600">
              <a:solidFill>
                <a:schemeClr val="lt1"/>
              </a:solidFill>
            </a:endParaRPr>
          </a:p>
          <a:p>
            <a:pPr marL="0" lvl="0" indent="0" algn="just" rtl="0">
              <a:spcBef>
                <a:spcPts val="0"/>
              </a:spcBef>
              <a:spcAft>
                <a:spcPts val="0"/>
              </a:spcAft>
              <a:buNone/>
            </a:pPr>
            <a:endParaRPr sz="1600">
              <a:solidFill>
                <a:schemeClr val="lt1"/>
              </a:solidFill>
            </a:endParaRPr>
          </a:p>
          <a:p>
            <a:pPr marL="457200" lvl="0" indent="-330200" algn="just" rtl="0">
              <a:spcBef>
                <a:spcPts val="0"/>
              </a:spcBef>
              <a:spcAft>
                <a:spcPts val="0"/>
              </a:spcAft>
              <a:buClr>
                <a:schemeClr val="lt1"/>
              </a:buClr>
              <a:buSzPts val="1600"/>
              <a:buChar char="●"/>
            </a:pPr>
            <a:r>
              <a:rPr lang="en-GB" sz="1600">
                <a:solidFill>
                  <a:schemeClr val="lt1"/>
                </a:solidFill>
              </a:rPr>
              <a:t>Too cold or hot environments may cause machines to fail, since they likely operate within a certain temperature range</a:t>
            </a:r>
            <a:endParaRPr sz="1600">
              <a:solidFill>
                <a:schemeClr val="lt1"/>
              </a:solidFill>
            </a:endParaRPr>
          </a:p>
        </p:txBody>
      </p:sp>
      <p:sp>
        <p:nvSpPr>
          <p:cNvPr id="355" name="Google Shape;355;p22"/>
          <p:cNvSpPr txBox="1"/>
          <p:nvPr/>
        </p:nvSpPr>
        <p:spPr>
          <a:xfrm>
            <a:off x="-19675" y="755400"/>
            <a:ext cx="4419600" cy="3632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600" b="1" dirty="0">
                <a:solidFill>
                  <a:schemeClr val="lt1"/>
                </a:solidFill>
              </a:rPr>
              <a:t>New features:</a:t>
            </a:r>
            <a:endParaRPr sz="1600" b="1" dirty="0">
              <a:solidFill>
                <a:schemeClr val="lt1"/>
              </a:solidFill>
            </a:endParaRPr>
          </a:p>
          <a:p>
            <a:pPr marL="0" lvl="0" indent="0" algn="ctr" rtl="0">
              <a:spcBef>
                <a:spcPts val="0"/>
              </a:spcBef>
              <a:spcAft>
                <a:spcPts val="0"/>
              </a:spcAft>
              <a:buNone/>
            </a:pPr>
            <a:endParaRPr sz="1600" dirty="0">
              <a:solidFill>
                <a:schemeClr val="lt1"/>
              </a:solidFill>
            </a:endParaRPr>
          </a:p>
          <a:p>
            <a:pPr marL="457200" lvl="0" indent="-330200" algn="l" rtl="0">
              <a:spcBef>
                <a:spcPts val="0"/>
              </a:spcBef>
              <a:spcAft>
                <a:spcPts val="0"/>
              </a:spcAft>
              <a:buClr>
                <a:schemeClr val="lt1"/>
              </a:buClr>
              <a:buSzPts val="1600"/>
              <a:buChar char="●"/>
            </a:pPr>
            <a:r>
              <a:rPr lang="en-GB" sz="1600" b="1" dirty="0">
                <a:solidFill>
                  <a:schemeClr val="lt1"/>
                </a:solidFill>
              </a:rPr>
              <a:t>Tool wear rate:</a:t>
            </a:r>
            <a:endParaRPr sz="1600" b="1" dirty="0">
              <a:solidFill>
                <a:schemeClr val="lt1"/>
              </a:solidFill>
            </a:endParaRPr>
          </a:p>
          <a:p>
            <a:pPr marL="457200" lvl="0" indent="0" algn="l" rtl="0">
              <a:spcBef>
                <a:spcPts val="0"/>
              </a:spcBef>
              <a:spcAft>
                <a:spcPts val="0"/>
              </a:spcAft>
              <a:buNone/>
            </a:pPr>
            <a:r>
              <a:rPr lang="en-GB" sz="1600" dirty="0">
                <a:solidFill>
                  <a:schemeClr val="lt1"/>
                </a:solidFill>
              </a:rPr>
              <a:t>by dividing tool wear (in minutes) by the maximum tool wear.</a:t>
            </a:r>
            <a:endParaRPr sz="1600" dirty="0">
              <a:solidFill>
                <a:schemeClr val="lt1"/>
              </a:solidFill>
            </a:endParaRPr>
          </a:p>
          <a:p>
            <a:pPr marL="457200" lvl="0" indent="0" algn="l" rtl="0">
              <a:spcBef>
                <a:spcPts val="0"/>
              </a:spcBef>
              <a:spcAft>
                <a:spcPts val="0"/>
              </a:spcAft>
              <a:buNone/>
            </a:pPr>
            <a:endParaRPr sz="1600" dirty="0">
              <a:solidFill>
                <a:schemeClr val="lt1"/>
              </a:solidFill>
            </a:endParaRPr>
          </a:p>
          <a:p>
            <a:pPr marL="457200" lvl="0" indent="0" algn="l" rtl="0">
              <a:spcBef>
                <a:spcPts val="0"/>
              </a:spcBef>
              <a:spcAft>
                <a:spcPts val="0"/>
              </a:spcAft>
              <a:buNone/>
            </a:pPr>
            <a:endParaRPr sz="1600" dirty="0">
              <a:solidFill>
                <a:schemeClr val="lt1"/>
              </a:solidFill>
            </a:endParaRPr>
          </a:p>
          <a:p>
            <a:pPr marL="457200" lvl="0" indent="-330200" algn="l" rtl="0">
              <a:spcBef>
                <a:spcPts val="0"/>
              </a:spcBef>
              <a:spcAft>
                <a:spcPts val="0"/>
              </a:spcAft>
              <a:buClr>
                <a:schemeClr val="lt1"/>
              </a:buClr>
              <a:buSzPts val="1600"/>
              <a:buChar char="●"/>
            </a:pPr>
            <a:r>
              <a:rPr lang="en-GB" sz="1600" b="1" dirty="0">
                <a:solidFill>
                  <a:schemeClr val="lt1"/>
                </a:solidFill>
              </a:rPr>
              <a:t>Power:</a:t>
            </a:r>
            <a:endParaRPr sz="1600" b="1" dirty="0">
              <a:solidFill>
                <a:schemeClr val="lt1"/>
              </a:solidFill>
            </a:endParaRPr>
          </a:p>
          <a:p>
            <a:pPr marL="457200" lvl="0" indent="0" algn="l" rtl="0">
              <a:spcBef>
                <a:spcPts val="0"/>
              </a:spcBef>
              <a:spcAft>
                <a:spcPts val="0"/>
              </a:spcAft>
              <a:buNone/>
            </a:pPr>
            <a:r>
              <a:rPr lang="en-GB" sz="1600" dirty="0">
                <a:solidFill>
                  <a:schemeClr val="lt1"/>
                </a:solidFill>
              </a:rPr>
              <a:t>Approximated by torque*rotational speed</a:t>
            </a:r>
            <a:endParaRPr sz="1600" dirty="0">
              <a:solidFill>
                <a:schemeClr val="lt1"/>
              </a:solidFill>
            </a:endParaRPr>
          </a:p>
          <a:p>
            <a:pPr marL="0" lvl="0" indent="0" algn="l" rtl="0">
              <a:spcBef>
                <a:spcPts val="0"/>
              </a:spcBef>
              <a:spcAft>
                <a:spcPts val="0"/>
              </a:spcAft>
              <a:buNone/>
            </a:pPr>
            <a:endParaRPr sz="1600" dirty="0">
              <a:solidFill>
                <a:schemeClr val="lt1"/>
              </a:solidFill>
            </a:endParaRPr>
          </a:p>
          <a:p>
            <a:pPr marL="0" lvl="0" indent="0" algn="l" rtl="0">
              <a:spcBef>
                <a:spcPts val="0"/>
              </a:spcBef>
              <a:spcAft>
                <a:spcPts val="0"/>
              </a:spcAft>
              <a:buNone/>
            </a:pPr>
            <a:endParaRPr sz="1600" dirty="0">
              <a:solidFill>
                <a:schemeClr val="lt1"/>
              </a:solidFill>
            </a:endParaRPr>
          </a:p>
          <a:p>
            <a:pPr marL="0" lvl="0" indent="0" algn="l" rtl="0">
              <a:spcBef>
                <a:spcPts val="0"/>
              </a:spcBef>
              <a:spcAft>
                <a:spcPts val="0"/>
              </a:spcAft>
              <a:buNone/>
            </a:pPr>
            <a:endParaRPr sz="1600" dirty="0">
              <a:solidFill>
                <a:schemeClr val="lt1"/>
              </a:solidFill>
            </a:endParaRPr>
          </a:p>
          <a:p>
            <a:pPr marL="457200" lvl="0" indent="-330200" algn="l" rtl="0">
              <a:spcBef>
                <a:spcPts val="0"/>
              </a:spcBef>
              <a:spcAft>
                <a:spcPts val="0"/>
              </a:spcAft>
              <a:buClr>
                <a:schemeClr val="lt1"/>
              </a:buClr>
              <a:buSzPts val="1600"/>
              <a:buChar char="●"/>
            </a:pPr>
            <a:r>
              <a:rPr lang="en-GB" sz="1600" b="1" dirty="0">
                <a:solidFill>
                  <a:schemeClr val="lt1"/>
                </a:solidFill>
              </a:rPr>
              <a:t>Temperature difference</a:t>
            </a:r>
            <a:r>
              <a:rPr lang="en-GB" sz="1600" dirty="0">
                <a:solidFill>
                  <a:schemeClr val="lt1"/>
                </a:solidFill>
              </a:rPr>
              <a:t> between process and air temperature</a:t>
            </a:r>
            <a:endParaRPr sz="1600" dirty="0">
              <a:solidFill>
                <a:schemeClr val="lt1"/>
              </a:solidFill>
            </a:endParaRPr>
          </a:p>
        </p:txBody>
      </p:sp>
      <p:sp>
        <p:nvSpPr>
          <p:cNvPr id="356" name="Google Shape;356;p22"/>
          <p:cNvSpPr/>
          <p:nvPr/>
        </p:nvSpPr>
        <p:spPr>
          <a:xfrm>
            <a:off x="4155025" y="833000"/>
            <a:ext cx="688500" cy="381900"/>
          </a:xfrm>
          <a:prstGeom prst="rightArrow">
            <a:avLst>
              <a:gd name="adj1" fmla="val 51440"/>
              <a:gd name="adj2" fmla="val 51580"/>
            </a:avLst>
          </a:prstGeom>
          <a:solidFill>
            <a:srgbClr val="FFF2CC"/>
          </a:solid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23"/>
          <p:cNvSpPr txBox="1">
            <a:spLocks noGrp="1"/>
          </p:cNvSpPr>
          <p:nvPr>
            <p:ph type="ctrTitle"/>
          </p:nvPr>
        </p:nvSpPr>
        <p:spPr>
          <a:xfrm>
            <a:off x="22250" y="41200"/>
            <a:ext cx="8483700" cy="63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3200"/>
              <a:t>Methodology</a:t>
            </a:r>
            <a:endParaRPr sz="3200"/>
          </a:p>
        </p:txBody>
      </p:sp>
      <p:sp>
        <p:nvSpPr>
          <p:cNvPr id="362" name="Google Shape;362;p23"/>
          <p:cNvSpPr txBox="1"/>
          <p:nvPr/>
        </p:nvSpPr>
        <p:spPr>
          <a:xfrm>
            <a:off x="1632300" y="2922900"/>
            <a:ext cx="21426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SVM,</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Decision Tree,</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Random Forest</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Logistic regression</a:t>
            </a:r>
            <a:endParaRPr sz="1600" b="1">
              <a:solidFill>
                <a:schemeClr val="lt1"/>
              </a:solidFill>
              <a:latin typeface="Maven Pro"/>
              <a:ea typeface="Maven Pro"/>
              <a:cs typeface="Maven Pro"/>
              <a:sym typeface="Maven Pro"/>
            </a:endParaRPr>
          </a:p>
        </p:txBody>
      </p:sp>
      <p:sp>
        <p:nvSpPr>
          <p:cNvPr id="363" name="Google Shape;363;p23"/>
          <p:cNvSpPr txBox="1"/>
          <p:nvPr/>
        </p:nvSpPr>
        <p:spPr>
          <a:xfrm>
            <a:off x="0" y="2992325"/>
            <a:ext cx="16323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600" b="1" i="1">
              <a:solidFill>
                <a:schemeClr val="lt1"/>
              </a:solidFill>
              <a:latin typeface="Maven Pro"/>
              <a:ea typeface="Maven Pro"/>
              <a:cs typeface="Maven Pro"/>
              <a:sym typeface="Maven Pro"/>
            </a:endParaRPr>
          </a:p>
        </p:txBody>
      </p:sp>
      <p:sp>
        <p:nvSpPr>
          <p:cNvPr id="364" name="Google Shape;364;p23"/>
          <p:cNvSpPr txBox="1"/>
          <p:nvPr/>
        </p:nvSpPr>
        <p:spPr>
          <a:xfrm>
            <a:off x="3689577" y="2922900"/>
            <a:ext cx="2245500" cy="1416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600" b="1">
                <a:solidFill>
                  <a:schemeClr val="lt1"/>
                </a:solidFill>
                <a:latin typeface="Maven Pro"/>
                <a:ea typeface="Maven Pro"/>
                <a:cs typeface="Maven Pro"/>
                <a:sym typeface="Maven Pro"/>
              </a:rPr>
              <a:t>Addition of:</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Tool wear rate</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Power</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Temperature difference</a:t>
            </a:r>
            <a:endParaRPr sz="1600" b="1">
              <a:solidFill>
                <a:schemeClr val="lt1"/>
              </a:solidFill>
              <a:latin typeface="Maven Pro"/>
              <a:ea typeface="Maven Pro"/>
              <a:cs typeface="Maven Pro"/>
              <a:sym typeface="Maven Pro"/>
            </a:endParaRPr>
          </a:p>
        </p:txBody>
      </p:sp>
      <p:grpSp>
        <p:nvGrpSpPr>
          <p:cNvPr id="365" name="Google Shape;365;p23"/>
          <p:cNvGrpSpPr/>
          <p:nvPr/>
        </p:nvGrpSpPr>
        <p:grpSpPr>
          <a:xfrm>
            <a:off x="0" y="1472975"/>
            <a:ext cx="9083267" cy="1274221"/>
            <a:chOff x="329781" y="1749656"/>
            <a:chExt cx="7651645" cy="704768"/>
          </a:xfrm>
        </p:grpSpPr>
        <p:sp>
          <p:nvSpPr>
            <p:cNvPr id="366" name="Google Shape;366;p23"/>
            <p:cNvSpPr/>
            <p:nvPr/>
          </p:nvSpPr>
          <p:spPr>
            <a:xfrm>
              <a:off x="329781" y="1756307"/>
              <a:ext cx="1204800" cy="6981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r>
                <a:rPr lang="en-GB" sz="1600" b="1">
                  <a:solidFill>
                    <a:schemeClr val="accent1"/>
                  </a:solidFill>
                  <a:latin typeface="Maven Pro"/>
                  <a:ea typeface="Maven Pro"/>
                  <a:cs typeface="Maven Pro"/>
                  <a:sym typeface="Maven Pro"/>
                </a:rPr>
                <a:t>Pre-</a:t>
              </a: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r>
                <a:rPr lang="en-GB" sz="1600" b="1">
                  <a:solidFill>
                    <a:schemeClr val="accent1"/>
                  </a:solidFill>
                  <a:latin typeface="Maven Pro"/>
                  <a:ea typeface="Maven Pro"/>
                  <a:cs typeface="Maven Pro"/>
                  <a:sym typeface="Maven Pro"/>
                </a:rPr>
                <a:t>processing</a:t>
              </a: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endParaRPr sz="1600" b="1">
                <a:latin typeface="Maven Pro"/>
                <a:ea typeface="Maven Pro"/>
                <a:cs typeface="Maven Pro"/>
                <a:sym typeface="Maven Pro"/>
              </a:endParaRPr>
            </a:p>
            <a:p>
              <a:pPr marL="0" lvl="0" indent="0" algn="ctr" rtl="0">
                <a:spcBef>
                  <a:spcPts val="0"/>
                </a:spcBef>
                <a:spcAft>
                  <a:spcPts val="0"/>
                </a:spcAft>
                <a:buNone/>
              </a:pPr>
              <a:endParaRPr sz="1600" b="1">
                <a:latin typeface="Maven Pro"/>
                <a:ea typeface="Maven Pro"/>
                <a:cs typeface="Maven Pro"/>
                <a:sym typeface="Maven Pro"/>
              </a:endParaRPr>
            </a:p>
          </p:txBody>
        </p:sp>
        <p:sp>
          <p:nvSpPr>
            <p:cNvPr id="367" name="Google Shape;367;p23"/>
            <p:cNvSpPr/>
            <p:nvPr/>
          </p:nvSpPr>
          <p:spPr>
            <a:xfrm>
              <a:off x="1969596" y="1756320"/>
              <a:ext cx="1204800" cy="6981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r>
                <a:rPr lang="en-GB" sz="1600" b="1">
                  <a:solidFill>
                    <a:schemeClr val="accent1"/>
                  </a:solidFill>
                  <a:latin typeface="Maven Pro"/>
                  <a:ea typeface="Maven Pro"/>
                  <a:cs typeface="Maven Pro"/>
                  <a:sym typeface="Maven Pro"/>
                </a:rPr>
                <a:t>Baseline</a:t>
              </a: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r>
                <a:rPr lang="en-GB" sz="1600" b="1">
                  <a:solidFill>
                    <a:schemeClr val="accent1"/>
                  </a:solidFill>
                  <a:latin typeface="Maven Pro"/>
                  <a:ea typeface="Maven Pro"/>
                  <a:cs typeface="Maven Pro"/>
                  <a:sym typeface="Maven Pro"/>
                </a:rPr>
                <a:t>Model</a:t>
              </a: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endParaRPr sz="1600"/>
            </a:p>
            <a:p>
              <a:pPr marL="0" lvl="0" indent="0" algn="ctr" rtl="0">
                <a:spcBef>
                  <a:spcPts val="0"/>
                </a:spcBef>
                <a:spcAft>
                  <a:spcPts val="0"/>
                </a:spcAft>
                <a:buNone/>
              </a:pPr>
              <a:endParaRPr sz="1600"/>
            </a:p>
          </p:txBody>
        </p:sp>
        <p:sp>
          <p:nvSpPr>
            <p:cNvPr id="368" name="Google Shape;368;p23"/>
            <p:cNvSpPr/>
            <p:nvPr/>
          </p:nvSpPr>
          <p:spPr>
            <a:xfrm>
              <a:off x="5412967" y="1756324"/>
              <a:ext cx="1085100" cy="698100"/>
            </a:xfrm>
            <a:prstGeom prst="roundRect">
              <a:avLst>
                <a:gd name="adj" fmla="val 16667"/>
              </a:avLst>
            </a:prstGeom>
            <a:solidFill>
              <a:schemeClr val="accent4"/>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chemeClr val="accent1"/>
                  </a:solidFill>
                  <a:latin typeface="Maven Pro"/>
                  <a:ea typeface="Maven Pro"/>
                  <a:cs typeface="Maven Pro"/>
                  <a:sym typeface="Maven Pro"/>
                </a:rPr>
                <a:t>‘Final’</a:t>
              </a: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r>
                <a:rPr lang="en-GB" sz="1600" b="1">
                  <a:solidFill>
                    <a:schemeClr val="accent1"/>
                  </a:solidFill>
                  <a:latin typeface="Maven Pro"/>
                  <a:ea typeface="Maven Pro"/>
                  <a:cs typeface="Maven Pro"/>
                  <a:sym typeface="Maven Pro"/>
                </a:rPr>
                <a:t>Model</a:t>
              </a:r>
              <a:endParaRPr sz="1600" b="1">
                <a:solidFill>
                  <a:schemeClr val="accent1"/>
                </a:solidFill>
                <a:latin typeface="Maven Pro"/>
                <a:ea typeface="Maven Pro"/>
                <a:cs typeface="Maven Pro"/>
                <a:sym typeface="Maven Pro"/>
              </a:endParaRPr>
            </a:p>
          </p:txBody>
        </p:sp>
        <p:sp>
          <p:nvSpPr>
            <p:cNvPr id="369" name="Google Shape;369;p23"/>
            <p:cNvSpPr/>
            <p:nvPr/>
          </p:nvSpPr>
          <p:spPr>
            <a:xfrm>
              <a:off x="6977626" y="1756303"/>
              <a:ext cx="1003800" cy="6981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solidFill>
                  <a:schemeClr val="accent1"/>
                </a:solidFill>
                <a:latin typeface="Maven Pro"/>
                <a:ea typeface="Maven Pro"/>
                <a:cs typeface="Maven Pro"/>
                <a:sym typeface="Maven Pro"/>
              </a:endParaRPr>
            </a:p>
          </p:txBody>
        </p:sp>
        <p:sp>
          <p:nvSpPr>
            <p:cNvPr id="370" name="Google Shape;370;p23"/>
            <p:cNvSpPr/>
            <p:nvPr/>
          </p:nvSpPr>
          <p:spPr>
            <a:xfrm>
              <a:off x="4954854" y="1955086"/>
              <a:ext cx="386700" cy="261900"/>
            </a:xfrm>
            <a:prstGeom prst="rightArrow">
              <a:avLst>
                <a:gd name="adj1" fmla="val 50000"/>
                <a:gd name="adj2"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a:p>
          </p:txBody>
        </p:sp>
        <p:sp>
          <p:nvSpPr>
            <p:cNvPr id="371" name="Google Shape;371;p23"/>
            <p:cNvSpPr/>
            <p:nvPr/>
          </p:nvSpPr>
          <p:spPr>
            <a:xfrm>
              <a:off x="3609938" y="1749656"/>
              <a:ext cx="1273500" cy="6888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r>
                <a:rPr lang="en-GB" sz="1600" b="1">
                  <a:solidFill>
                    <a:schemeClr val="accent1"/>
                  </a:solidFill>
                  <a:latin typeface="Maven Pro"/>
                  <a:ea typeface="Maven Pro"/>
                  <a:cs typeface="Maven Pro"/>
                  <a:sym typeface="Maven Pro"/>
                </a:rPr>
                <a:t>Feature engineering</a:t>
              </a: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endParaRPr sz="1600" b="1">
                <a:solidFill>
                  <a:schemeClr val="accent1"/>
                </a:solidFill>
                <a:latin typeface="Maven Pro"/>
                <a:ea typeface="Maven Pro"/>
                <a:cs typeface="Maven Pro"/>
                <a:sym typeface="Maven Pro"/>
              </a:endParaRPr>
            </a:p>
            <a:p>
              <a:pPr marL="0" lvl="0" indent="0" algn="ctr" rtl="0">
                <a:spcBef>
                  <a:spcPts val="0"/>
                </a:spcBef>
                <a:spcAft>
                  <a:spcPts val="0"/>
                </a:spcAft>
                <a:buNone/>
              </a:pPr>
              <a:endParaRPr sz="1600" b="1">
                <a:solidFill>
                  <a:schemeClr val="accent1"/>
                </a:solidFill>
                <a:latin typeface="Maven Pro"/>
                <a:ea typeface="Maven Pro"/>
                <a:cs typeface="Maven Pro"/>
                <a:sym typeface="Maven Pro"/>
              </a:endParaRPr>
            </a:p>
          </p:txBody>
        </p:sp>
      </p:grpSp>
      <p:sp>
        <p:nvSpPr>
          <p:cNvPr id="372" name="Google Shape;372;p23"/>
          <p:cNvSpPr txBox="1"/>
          <p:nvPr/>
        </p:nvSpPr>
        <p:spPr>
          <a:xfrm>
            <a:off x="2070125" y="1000650"/>
            <a:ext cx="15171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Upsampling</a:t>
            </a:r>
            <a:endParaRPr sz="1600" b="1">
              <a:solidFill>
                <a:schemeClr val="lt1"/>
              </a:solidFill>
              <a:latin typeface="Maven Pro"/>
              <a:ea typeface="Maven Pro"/>
              <a:cs typeface="Maven Pro"/>
              <a:sym typeface="Maven Pro"/>
            </a:endParaRPr>
          </a:p>
        </p:txBody>
      </p:sp>
      <p:sp>
        <p:nvSpPr>
          <p:cNvPr id="373" name="Google Shape;373;p23"/>
          <p:cNvSpPr txBox="1"/>
          <p:nvPr/>
        </p:nvSpPr>
        <p:spPr>
          <a:xfrm>
            <a:off x="7507750" y="3046050"/>
            <a:ext cx="1680300" cy="14160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sz="1600" b="1">
                <a:solidFill>
                  <a:schemeClr val="lt1"/>
                </a:solidFill>
                <a:latin typeface="Maven Pro"/>
                <a:ea typeface="Maven Pro"/>
                <a:cs typeface="Maven Pro"/>
                <a:sym typeface="Maven Pro"/>
              </a:rPr>
              <a:t>Metrics:</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Precision</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Recall</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F1</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AUC</a:t>
            </a:r>
            <a:endParaRPr sz="1600" b="1">
              <a:solidFill>
                <a:schemeClr val="lt1"/>
              </a:solidFill>
              <a:latin typeface="Maven Pro"/>
              <a:ea typeface="Maven Pro"/>
              <a:cs typeface="Maven Pro"/>
              <a:sym typeface="Maven Pro"/>
            </a:endParaRPr>
          </a:p>
        </p:txBody>
      </p:sp>
      <p:sp>
        <p:nvSpPr>
          <p:cNvPr id="374" name="Google Shape;374;p23"/>
          <p:cNvSpPr txBox="1"/>
          <p:nvPr/>
        </p:nvSpPr>
        <p:spPr>
          <a:xfrm>
            <a:off x="5793850" y="1037225"/>
            <a:ext cx="17139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600" b="1">
                <a:solidFill>
                  <a:schemeClr val="lt1"/>
                </a:solidFill>
                <a:latin typeface="Maven Pro"/>
                <a:ea typeface="Maven Pro"/>
                <a:cs typeface="Maven Pro"/>
                <a:sym typeface="Maven Pro"/>
              </a:rPr>
              <a:t>Upsampling</a:t>
            </a:r>
            <a:endParaRPr sz="1600" b="1">
              <a:solidFill>
                <a:schemeClr val="lt1"/>
              </a:solidFill>
              <a:latin typeface="Maven Pro"/>
              <a:ea typeface="Maven Pro"/>
              <a:cs typeface="Maven Pro"/>
              <a:sym typeface="Maven Pro"/>
            </a:endParaRPr>
          </a:p>
        </p:txBody>
      </p:sp>
      <p:sp>
        <p:nvSpPr>
          <p:cNvPr id="375" name="Google Shape;375;p23"/>
          <p:cNvSpPr txBox="1"/>
          <p:nvPr/>
        </p:nvSpPr>
        <p:spPr>
          <a:xfrm>
            <a:off x="7826550" y="1865600"/>
            <a:ext cx="1224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600" b="1">
                <a:solidFill>
                  <a:schemeClr val="accent1"/>
                </a:solidFill>
                <a:latin typeface="Maven Pro"/>
                <a:ea typeface="Maven Pro"/>
                <a:cs typeface="Maven Pro"/>
                <a:sym typeface="Maven Pro"/>
              </a:rPr>
              <a:t>Evaluation</a:t>
            </a:r>
            <a:endParaRPr sz="1600" b="1">
              <a:solidFill>
                <a:schemeClr val="accent1"/>
              </a:solidFill>
              <a:latin typeface="Maven Pro"/>
              <a:ea typeface="Maven Pro"/>
              <a:cs typeface="Maven Pro"/>
              <a:sym typeface="Maven Pro"/>
            </a:endParaRPr>
          </a:p>
        </p:txBody>
      </p:sp>
      <p:sp>
        <p:nvSpPr>
          <p:cNvPr id="376" name="Google Shape;376;p23"/>
          <p:cNvSpPr/>
          <p:nvPr/>
        </p:nvSpPr>
        <p:spPr>
          <a:xfrm>
            <a:off x="7373250" y="1844450"/>
            <a:ext cx="453300" cy="473400"/>
          </a:xfrm>
          <a:prstGeom prst="rightArrow">
            <a:avLst>
              <a:gd name="adj1" fmla="val 50000"/>
              <a:gd name="adj2"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a:p>
        </p:txBody>
      </p:sp>
      <p:sp>
        <p:nvSpPr>
          <p:cNvPr id="377" name="Google Shape;377;p23"/>
          <p:cNvSpPr/>
          <p:nvPr/>
        </p:nvSpPr>
        <p:spPr>
          <a:xfrm>
            <a:off x="3412075" y="1873438"/>
            <a:ext cx="453300" cy="473400"/>
          </a:xfrm>
          <a:prstGeom prst="rightArrow">
            <a:avLst>
              <a:gd name="adj1" fmla="val 50000"/>
              <a:gd name="adj2"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a:p>
        </p:txBody>
      </p:sp>
      <p:sp>
        <p:nvSpPr>
          <p:cNvPr id="378" name="Google Shape;378;p23"/>
          <p:cNvSpPr/>
          <p:nvPr/>
        </p:nvSpPr>
        <p:spPr>
          <a:xfrm>
            <a:off x="1493325" y="1873450"/>
            <a:ext cx="453300" cy="473400"/>
          </a:xfrm>
          <a:prstGeom prst="rightArrow">
            <a:avLst>
              <a:gd name="adj1" fmla="val 50000"/>
              <a:gd name="adj2" fmla="val 5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6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4"/>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Evaluation Metrics</a:t>
            </a:r>
            <a:endParaRPr/>
          </a:p>
        </p:txBody>
      </p:sp>
      <p:sp>
        <p:nvSpPr>
          <p:cNvPr id="384" name="Google Shape;384;p24"/>
          <p:cNvSpPr txBox="1">
            <a:spLocks noGrp="1"/>
          </p:cNvSpPr>
          <p:nvPr>
            <p:ph type="subTitle" idx="1"/>
          </p:nvPr>
        </p:nvSpPr>
        <p:spPr>
          <a:xfrm>
            <a:off x="571600" y="3197200"/>
            <a:ext cx="3421800" cy="1376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2083"/>
          </a:p>
          <a:p>
            <a:pPr marL="0" lvl="0" indent="0" algn="l" rtl="0">
              <a:spcBef>
                <a:spcPts val="0"/>
              </a:spcBef>
              <a:spcAft>
                <a:spcPts val="0"/>
              </a:spcAft>
              <a:buNone/>
            </a:pPr>
            <a:endParaRPr/>
          </a:p>
        </p:txBody>
      </p:sp>
      <p:sp>
        <p:nvSpPr>
          <p:cNvPr id="385" name="Google Shape;385;p24"/>
          <p:cNvSpPr/>
          <p:nvPr/>
        </p:nvSpPr>
        <p:spPr>
          <a:xfrm>
            <a:off x="4465300" y="761500"/>
            <a:ext cx="2764200" cy="457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dk2"/>
                </a:solidFill>
                <a:latin typeface="Nunito"/>
                <a:ea typeface="Nunito"/>
                <a:cs typeface="Nunito"/>
                <a:sym typeface="Nunito"/>
              </a:rPr>
              <a:t>Accuracy</a:t>
            </a:r>
            <a:endParaRPr sz="1800" b="1">
              <a:solidFill>
                <a:schemeClr val="dk2"/>
              </a:solidFill>
              <a:latin typeface="Nunito"/>
              <a:ea typeface="Nunito"/>
              <a:cs typeface="Nunito"/>
              <a:sym typeface="Nunito"/>
            </a:endParaRPr>
          </a:p>
        </p:txBody>
      </p:sp>
      <p:sp>
        <p:nvSpPr>
          <p:cNvPr id="386" name="Google Shape;386;p24"/>
          <p:cNvSpPr/>
          <p:nvPr/>
        </p:nvSpPr>
        <p:spPr>
          <a:xfrm>
            <a:off x="4465300" y="1666625"/>
            <a:ext cx="2764200" cy="457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dk2"/>
                </a:solidFill>
                <a:latin typeface="Nunito"/>
                <a:ea typeface="Nunito"/>
                <a:cs typeface="Nunito"/>
                <a:sym typeface="Nunito"/>
              </a:rPr>
              <a:t>Precision</a:t>
            </a:r>
            <a:endParaRPr sz="1800" b="1">
              <a:solidFill>
                <a:schemeClr val="dk2"/>
              </a:solidFill>
              <a:latin typeface="Nunito"/>
              <a:ea typeface="Nunito"/>
              <a:cs typeface="Nunito"/>
              <a:sym typeface="Nunito"/>
            </a:endParaRPr>
          </a:p>
        </p:txBody>
      </p:sp>
      <p:sp>
        <p:nvSpPr>
          <p:cNvPr id="387" name="Google Shape;387;p24"/>
          <p:cNvSpPr/>
          <p:nvPr/>
        </p:nvSpPr>
        <p:spPr>
          <a:xfrm>
            <a:off x="4465300" y="2571750"/>
            <a:ext cx="2764200" cy="457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dk2"/>
                </a:solidFill>
                <a:latin typeface="Nunito"/>
                <a:ea typeface="Nunito"/>
                <a:cs typeface="Nunito"/>
                <a:sym typeface="Nunito"/>
              </a:rPr>
              <a:t>Recall</a:t>
            </a:r>
            <a:endParaRPr sz="1800" b="1">
              <a:solidFill>
                <a:schemeClr val="dk2"/>
              </a:solidFill>
              <a:latin typeface="Nunito"/>
              <a:ea typeface="Nunito"/>
              <a:cs typeface="Nunito"/>
              <a:sym typeface="Nunito"/>
            </a:endParaRPr>
          </a:p>
        </p:txBody>
      </p:sp>
      <p:sp>
        <p:nvSpPr>
          <p:cNvPr id="388" name="Google Shape;388;p24"/>
          <p:cNvSpPr/>
          <p:nvPr/>
        </p:nvSpPr>
        <p:spPr>
          <a:xfrm>
            <a:off x="4465300" y="3420200"/>
            <a:ext cx="2764200" cy="457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dk2"/>
                </a:solidFill>
                <a:latin typeface="Nunito"/>
                <a:ea typeface="Nunito"/>
                <a:cs typeface="Nunito"/>
                <a:sym typeface="Nunito"/>
              </a:rPr>
              <a:t>F1-Score</a:t>
            </a:r>
            <a:endParaRPr sz="1800" b="1">
              <a:solidFill>
                <a:schemeClr val="dk2"/>
              </a:solidFill>
              <a:latin typeface="Nunito"/>
              <a:ea typeface="Nunito"/>
              <a:cs typeface="Nunito"/>
              <a:sym typeface="Nunito"/>
            </a:endParaRPr>
          </a:p>
        </p:txBody>
      </p:sp>
      <p:sp>
        <p:nvSpPr>
          <p:cNvPr id="389" name="Google Shape;389;p24"/>
          <p:cNvSpPr/>
          <p:nvPr/>
        </p:nvSpPr>
        <p:spPr>
          <a:xfrm>
            <a:off x="4465300" y="4208575"/>
            <a:ext cx="2764200" cy="457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a:solidFill>
                  <a:schemeClr val="dk2"/>
                </a:solidFill>
                <a:latin typeface="Nunito"/>
                <a:ea typeface="Nunito"/>
                <a:cs typeface="Nunito"/>
                <a:sym typeface="Nunito"/>
              </a:rPr>
              <a:t>AUC</a:t>
            </a:r>
            <a:endParaRPr sz="1800" b="1">
              <a:solidFill>
                <a:schemeClr val="dk2"/>
              </a:solidFill>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5"/>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Results</a:t>
            </a:r>
            <a:endParaRPr/>
          </a:p>
        </p:txBody>
      </p:sp>
      <p:sp>
        <p:nvSpPr>
          <p:cNvPr id="395" name="Google Shape;395;p25"/>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26"/>
          <p:cNvSpPr txBox="1">
            <a:spLocks noGrp="1"/>
          </p:cNvSpPr>
          <p:nvPr>
            <p:ph type="ctrTitle"/>
          </p:nvPr>
        </p:nvSpPr>
        <p:spPr>
          <a:xfrm>
            <a:off x="824000" y="1613825"/>
            <a:ext cx="47961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Logistic Regression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graphicFrame>
        <p:nvGraphicFramePr>
          <p:cNvPr id="405" name="Google Shape;405;p27"/>
          <p:cNvGraphicFramePr/>
          <p:nvPr>
            <p:extLst>
              <p:ext uri="{D42A27DB-BD31-4B8C-83A1-F6EECF244321}">
                <p14:modId xmlns:p14="http://schemas.microsoft.com/office/powerpoint/2010/main" val="4165993904"/>
              </p:ext>
            </p:extLst>
          </p:nvPr>
        </p:nvGraphicFramePr>
        <p:xfrm>
          <a:off x="159641" y="351084"/>
          <a:ext cx="8643395" cy="4620352"/>
        </p:xfrm>
        <a:graphic>
          <a:graphicData uri="http://schemas.openxmlformats.org/drawingml/2006/table">
            <a:tbl>
              <a:tblPr>
                <a:noFill/>
                <a:tableStyleId>{A0D54F5F-370F-43A1-940F-18C4800C7888}</a:tableStyleId>
              </a:tblPr>
              <a:tblGrid>
                <a:gridCol w="3483833">
                  <a:extLst>
                    <a:ext uri="{9D8B030D-6E8A-4147-A177-3AD203B41FA5}">
                      <a16:colId xmlns:a16="http://schemas.microsoft.com/office/drawing/2014/main" val="20000"/>
                    </a:ext>
                  </a:extLst>
                </a:gridCol>
                <a:gridCol w="1222992">
                  <a:extLst>
                    <a:ext uri="{9D8B030D-6E8A-4147-A177-3AD203B41FA5}">
                      <a16:colId xmlns:a16="http://schemas.microsoft.com/office/drawing/2014/main" val="20001"/>
                    </a:ext>
                  </a:extLst>
                </a:gridCol>
                <a:gridCol w="1193370">
                  <a:extLst>
                    <a:ext uri="{9D8B030D-6E8A-4147-A177-3AD203B41FA5}">
                      <a16:colId xmlns:a16="http://schemas.microsoft.com/office/drawing/2014/main" val="20002"/>
                    </a:ext>
                  </a:extLst>
                </a:gridCol>
                <a:gridCol w="882782">
                  <a:extLst>
                    <a:ext uri="{9D8B030D-6E8A-4147-A177-3AD203B41FA5}">
                      <a16:colId xmlns:a16="http://schemas.microsoft.com/office/drawing/2014/main" val="20003"/>
                    </a:ext>
                  </a:extLst>
                </a:gridCol>
                <a:gridCol w="886822">
                  <a:extLst>
                    <a:ext uri="{9D8B030D-6E8A-4147-A177-3AD203B41FA5}">
                      <a16:colId xmlns:a16="http://schemas.microsoft.com/office/drawing/2014/main" val="20004"/>
                    </a:ext>
                  </a:extLst>
                </a:gridCol>
                <a:gridCol w="973596">
                  <a:extLst>
                    <a:ext uri="{9D8B030D-6E8A-4147-A177-3AD203B41FA5}">
                      <a16:colId xmlns:a16="http://schemas.microsoft.com/office/drawing/2014/main" val="20005"/>
                    </a:ext>
                  </a:extLst>
                </a:gridCol>
              </a:tblGrid>
              <a:tr h="632191">
                <a:tc>
                  <a:txBody>
                    <a:bodyPr/>
                    <a:lstStyle/>
                    <a:p>
                      <a:pPr marL="0" lvl="0" indent="0" algn="l" rtl="0">
                        <a:spcBef>
                          <a:spcPts val="0"/>
                        </a:spcBef>
                        <a:spcAft>
                          <a:spcPts val="0"/>
                        </a:spcAft>
                        <a:buNone/>
                      </a:pPr>
                      <a:r>
                        <a:rPr lang="en-US" sz="1600" b="1" dirty="0">
                          <a:solidFill>
                            <a:schemeClr val="lt1"/>
                          </a:solidFill>
                          <a:latin typeface="Maven Pro"/>
                          <a:ea typeface="Maven Pro"/>
                          <a:cs typeface="Maven Pro"/>
                          <a:sym typeface="Maven Pro"/>
                        </a:rPr>
                        <a:t>Models</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Accuracy</a:t>
                      </a:r>
                      <a:endParaRPr sz="1600" b="1">
                        <a:solidFill>
                          <a:schemeClr val="lt1"/>
                        </a:solidFill>
                        <a:latin typeface="Maven Pro"/>
                        <a:ea typeface="Maven Pro"/>
                        <a:cs typeface="Maven Pro"/>
                        <a:sym typeface="Maven Pro"/>
                      </a:endParaRPr>
                    </a:p>
                  </a:txBody>
                  <a:tcPr marL="180000"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Precision</a:t>
                      </a:r>
                      <a:endParaRPr sz="1600" b="1">
                        <a:solidFill>
                          <a:schemeClr val="lt1"/>
                        </a:solidFill>
                        <a:latin typeface="Maven Pro"/>
                        <a:ea typeface="Maven Pro"/>
                        <a:cs typeface="Maven Pro"/>
                        <a:sym typeface="Maven Pro"/>
                      </a:endParaRPr>
                    </a:p>
                  </a:txBody>
                  <a:tcPr marL="180000"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Recall</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F1</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AUC</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0"/>
                  </a:ext>
                </a:extLst>
              </a:tr>
              <a:tr h="943317">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‘Baseline’ model:</a:t>
                      </a:r>
                      <a:endParaRPr sz="1600" b="1" dirty="0">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TWF, HDF, PWF, OSF, RNF removed</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0.968</a:t>
                      </a:r>
                      <a:endParaRPr sz="1600" b="1" dirty="0">
                        <a:latin typeface="Maven Pro"/>
                        <a:ea typeface="Maven Pro"/>
                        <a:cs typeface="Maven Pro"/>
                        <a:sym typeface="Maven Pro"/>
                      </a:endParaRPr>
                    </a:p>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 </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0.759</a:t>
                      </a:r>
                      <a:endParaRPr sz="1600" b="1">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0.196</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0.312</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0.597</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1"/>
                  </a:ext>
                </a:extLst>
              </a:tr>
              <a:tr h="943317">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‘Baseline’ model </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Upsampling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0.823</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0.153     </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0.821</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endParaRPr sz="1600" b="1">
                        <a:solidFill>
                          <a:srgbClr val="274E13"/>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0.257</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0.822</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2"/>
                  </a:ext>
                </a:extLst>
              </a:tr>
              <a:tr h="1091986">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‘Final’ model: </a:t>
                      </a:r>
                      <a:endParaRPr sz="1600" b="1" dirty="0">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added new features </a:t>
                      </a:r>
                      <a:endParaRPr sz="1600" b="1" dirty="0">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power, temp difference, tool wear rate</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0.969</a:t>
                      </a:r>
                      <a:endParaRPr sz="1600" b="1">
                        <a:solidFill>
                          <a:srgbClr val="274E13"/>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0.737</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0.250</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274E13"/>
                          </a:solidFill>
                          <a:highlight>
                            <a:srgbClr val="FFFF00"/>
                          </a:highlight>
                          <a:latin typeface="Maven Pro"/>
                          <a:ea typeface="Maven Pro"/>
                          <a:cs typeface="Maven Pro"/>
                          <a:sym typeface="Maven Pro"/>
                        </a:rPr>
                        <a:t>0.373</a:t>
                      </a:r>
                      <a:endParaRPr sz="1600" b="1" dirty="0">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0.623</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endParaRPr sz="1600" b="1">
                        <a:solidFill>
                          <a:srgbClr val="274E13"/>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3"/>
                  </a:ext>
                </a:extLst>
              </a:tr>
              <a:tr h="943317">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‘Final’ model</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Upsampling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0.856</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0.186</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0.848</a:t>
                      </a:r>
                      <a:endParaRPr sz="1600" b="1">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0.305</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274E13"/>
                          </a:solidFill>
                          <a:highlight>
                            <a:srgbClr val="FFFF00"/>
                          </a:highlight>
                          <a:latin typeface="Maven Pro"/>
                          <a:ea typeface="Maven Pro"/>
                          <a:cs typeface="Maven Pro"/>
                          <a:sym typeface="Maven Pro"/>
                        </a:rPr>
                        <a:t>0.852</a:t>
                      </a:r>
                      <a:endParaRPr sz="1600" b="1" dirty="0">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406" name="Google Shape;406;p27"/>
          <p:cNvSpPr txBox="1">
            <a:spLocks noGrp="1"/>
          </p:cNvSpPr>
          <p:nvPr>
            <p:ph type="ctrTitle"/>
          </p:nvPr>
        </p:nvSpPr>
        <p:spPr>
          <a:xfrm>
            <a:off x="-59325" y="-63052"/>
            <a:ext cx="4255500" cy="43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200"/>
              <a:t>Logistics Regression</a:t>
            </a:r>
            <a:endParaRPr sz="22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28"/>
          <p:cNvSpPr txBox="1">
            <a:spLocks noGrp="1"/>
          </p:cNvSpPr>
          <p:nvPr>
            <p:ph type="ctrTitle"/>
          </p:nvPr>
        </p:nvSpPr>
        <p:spPr>
          <a:xfrm>
            <a:off x="824000" y="1613825"/>
            <a:ext cx="47961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Decision Tree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29"/>
          <p:cNvSpPr txBox="1">
            <a:spLocks noGrp="1"/>
          </p:cNvSpPr>
          <p:nvPr>
            <p:ph type="ctrTitle"/>
          </p:nvPr>
        </p:nvSpPr>
        <p:spPr>
          <a:xfrm>
            <a:off x="-59325" y="-63052"/>
            <a:ext cx="4255500" cy="43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200"/>
              <a:t>Decision Tree</a:t>
            </a:r>
            <a:endParaRPr sz="2200"/>
          </a:p>
        </p:txBody>
      </p:sp>
      <p:graphicFrame>
        <p:nvGraphicFramePr>
          <p:cNvPr id="417" name="Google Shape;417;p29"/>
          <p:cNvGraphicFramePr/>
          <p:nvPr>
            <p:extLst>
              <p:ext uri="{D42A27DB-BD31-4B8C-83A1-F6EECF244321}">
                <p14:modId xmlns:p14="http://schemas.microsoft.com/office/powerpoint/2010/main" val="1045226900"/>
              </p:ext>
            </p:extLst>
          </p:nvPr>
        </p:nvGraphicFramePr>
        <p:xfrm>
          <a:off x="180559" y="351084"/>
          <a:ext cx="8782882" cy="4662086"/>
        </p:xfrm>
        <a:graphic>
          <a:graphicData uri="http://schemas.openxmlformats.org/drawingml/2006/table">
            <a:tbl>
              <a:tblPr>
                <a:noFill/>
                <a:tableStyleId>{A0D54F5F-370F-43A1-940F-18C4800C7888}</a:tableStyleId>
              </a:tblPr>
              <a:tblGrid>
                <a:gridCol w="3345506">
                  <a:extLst>
                    <a:ext uri="{9D8B030D-6E8A-4147-A177-3AD203B41FA5}">
                      <a16:colId xmlns:a16="http://schemas.microsoft.com/office/drawing/2014/main" val="20000"/>
                    </a:ext>
                  </a:extLst>
                </a:gridCol>
                <a:gridCol w="1273327">
                  <a:extLst>
                    <a:ext uri="{9D8B030D-6E8A-4147-A177-3AD203B41FA5}">
                      <a16:colId xmlns:a16="http://schemas.microsoft.com/office/drawing/2014/main" val="20001"/>
                    </a:ext>
                  </a:extLst>
                </a:gridCol>
                <a:gridCol w="1256912">
                  <a:extLst>
                    <a:ext uri="{9D8B030D-6E8A-4147-A177-3AD203B41FA5}">
                      <a16:colId xmlns:a16="http://schemas.microsoft.com/office/drawing/2014/main" val="20002"/>
                    </a:ext>
                  </a:extLst>
                </a:gridCol>
                <a:gridCol w="847926">
                  <a:extLst>
                    <a:ext uri="{9D8B030D-6E8A-4147-A177-3AD203B41FA5}">
                      <a16:colId xmlns:a16="http://schemas.microsoft.com/office/drawing/2014/main" val="20003"/>
                    </a:ext>
                  </a:extLst>
                </a:gridCol>
                <a:gridCol w="1069903">
                  <a:extLst>
                    <a:ext uri="{9D8B030D-6E8A-4147-A177-3AD203B41FA5}">
                      <a16:colId xmlns:a16="http://schemas.microsoft.com/office/drawing/2014/main" val="20004"/>
                    </a:ext>
                  </a:extLst>
                </a:gridCol>
                <a:gridCol w="989308">
                  <a:extLst>
                    <a:ext uri="{9D8B030D-6E8A-4147-A177-3AD203B41FA5}">
                      <a16:colId xmlns:a16="http://schemas.microsoft.com/office/drawing/2014/main" val="20005"/>
                    </a:ext>
                  </a:extLst>
                </a:gridCol>
              </a:tblGrid>
              <a:tr h="443766">
                <a:tc>
                  <a:txBody>
                    <a:bodyPr/>
                    <a:lstStyle/>
                    <a:p>
                      <a:pPr marL="0" lvl="0" indent="0" algn="l" rtl="0">
                        <a:spcBef>
                          <a:spcPts val="0"/>
                        </a:spcBef>
                        <a:spcAft>
                          <a:spcPts val="0"/>
                        </a:spcAft>
                        <a:buNone/>
                      </a:pPr>
                      <a:r>
                        <a:rPr lang="en-US" sz="1600" b="1" dirty="0">
                          <a:solidFill>
                            <a:schemeClr val="lt1"/>
                          </a:solidFill>
                          <a:latin typeface="Maven Pro"/>
                          <a:ea typeface="Maven Pro"/>
                          <a:cs typeface="Maven Pro"/>
                          <a:sym typeface="Maven Pro"/>
                        </a:rPr>
                        <a:t>Models</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Accuracy</a:t>
                      </a:r>
                      <a:endParaRPr sz="1600" b="1">
                        <a:solidFill>
                          <a:schemeClr val="lt1"/>
                        </a:solidFill>
                        <a:latin typeface="Maven Pro"/>
                        <a:ea typeface="Maven Pro"/>
                        <a:cs typeface="Maven Pro"/>
                        <a:sym typeface="Maven Pro"/>
                      </a:endParaRPr>
                    </a:p>
                  </a:txBody>
                  <a:tcPr marL="180000"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Precision</a:t>
                      </a:r>
                      <a:endParaRPr sz="1600" b="1">
                        <a:solidFill>
                          <a:schemeClr val="lt1"/>
                        </a:solidFill>
                        <a:latin typeface="Maven Pro"/>
                        <a:ea typeface="Maven Pro"/>
                        <a:cs typeface="Maven Pro"/>
                        <a:sym typeface="Maven Pro"/>
                      </a:endParaRPr>
                    </a:p>
                  </a:txBody>
                  <a:tcPr marL="180000"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Recall</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F1</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AUC</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0"/>
                  </a:ext>
                </a:extLst>
              </a:tr>
              <a:tr h="1135228">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‘Baseline’ model:</a:t>
                      </a:r>
                      <a:endParaRPr sz="1600" b="1" dirty="0">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TWF, HDF, PWF, OSF, RNF removed</a:t>
                      </a:r>
                      <a:endParaRPr sz="1600" b="1" dirty="0">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 boosting</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FFFFFF"/>
                          </a:solidFill>
                          <a:latin typeface="Maven Pro"/>
                          <a:ea typeface="Maven Pro"/>
                          <a:cs typeface="Maven Pro"/>
                          <a:sym typeface="Maven Pro"/>
                        </a:rPr>
                        <a:t>0.979</a:t>
                      </a:r>
                      <a:endParaRPr sz="1600" b="1" dirty="0">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0.8333</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0.536</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0.652</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0.766</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1"/>
                  </a:ext>
                </a:extLst>
              </a:tr>
              <a:tr h="950950">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‘Baseline’ model </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Upsampling + boosting</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FFFFFF"/>
                          </a:solidFill>
                          <a:latin typeface="Maven Pro"/>
                          <a:ea typeface="Maven Pro"/>
                          <a:cs typeface="Maven Pro"/>
                          <a:sym typeface="Maven Pro"/>
                        </a:rPr>
                        <a:t>0.977</a:t>
                      </a:r>
                      <a:endParaRPr sz="1600" b="1" dirty="0">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FFFFFF"/>
                          </a:solidFill>
                          <a:latin typeface="Maven Pro"/>
                          <a:ea typeface="Maven Pro"/>
                          <a:cs typeface="Maven Pro"/>
                          <a:sym typeface="Maven Pro"/>
                        </a:rPr>
                        <a:t>0.712</a:t>
                      </a:r>
                      <a:endParaRPr sz="1600" b="1" dirty="0">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0.661</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0.685</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0.825</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2"/>
                  </a:ext>
                </a:extLst>
              </a:tr>
              <a:tr h="1135228">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‘Final’ model: </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added new features </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power, temp difference, tool wear rate</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0.985</a:t>
                      </a:r>
                      <a:endParaRPr sz="1600" b="1">
                        <a:solidFill>
                          <a:srgbClr val="274E13"/>
                        </a:solidFill>
                        <a:highlight>
                          <a:srgbClr val="FFFF00"/>
                        </a:highlight>
                        <a:latin typeface="Maven Pro"/>
                        <a:ea typeface="Maven Pro"/>
                        <a:cs typeface="Maven Pro"/>
                        <a:sym typeface="Maven Pro"/>
                      </a:endParaRPr>
                    </a:p>
                    <a:p>
                      <a:pPr marL="0" lvl="0" indent="0" algn="l" rtl="0">
                        <a:spcBef>
                          <a:spcPts val="0"/>
                        </a:spcBef>
                        <a:spcAft>
                          <a:spcPts val="0"/>
                        </a:spcAft>
                        <a:buNone/>
                      </a:pPr>
                      <a:endParaRPr sz="1600" b="1">
                        <a:solidFill>
                          <a:srgbClr val="CC0000"/>
                        </a:solidFill>
                        <a:highlight>
                          <a:srgbClr val="FFFF00"/>
                        </a:highlight>
                        <a:latin typeface="Maven Pro"/>
                        <a:ea typeface="Maven Pro"/>
                        <a:cs typeface="Maven Pro"/>
                        <a:sym typeface="Maven Pro"/>
                      </a:endParaRPr>
                    </a:p>
                    <a:p>
                      <a:pPr marL="0" lvl="0" indent="0" algn="l" rtl="0">
                        <a:spcBef>
                          <a:spcPts val="0"/>
                        </a:spcBef>
                        <a:spcAft>
                          <a:spcPts val="0"/>
                        </a:spcAft>
                        <a:buNone/>
                      </a:pPr>
                      <a:endParaRPr sz="1600" b="1">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0.860</a:t>
                      </a:r>
                      <a:endParaRPr sz="1600" b="1">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0.714 </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274E13"/>
                          </a:solidFill>
                          <a:highlight>
                            <a:srgbClr val="FFFF00"/>
                          </a:highlight>
                          <a:latin typeface="Maven Pro"/>
                          <a:ea typeface="Maven Pro"/>
                          <a:cs typeface="Maven Pro"/>
                          <a:sym typeface="Maven Pro"/>
                        </a:rPr>
                        <a:t>0.780</a:t>
                      </a:r>
                      <a:endParaRPr sz="1600" b="1" dirty="0">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0.855</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3"/>
                  </a:ext>
                </a:extLst>
              </a:tr>
              <a:tr h="950950">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‘Final’ model</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Upsampling + boosting</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0.983</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0.794</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0.723</a:t>
                      </a:r>
                      <a:endParaRPr sz="1600" b="1">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FFFFFF"/>
                          </a:solidFill>
                          <a:latin typeface="Maven Pro"/>
                          <a:ea typeface="Maven Pro"/>
                          <a:cs typeface="Maven Pro"/>
                          <a:sym typeface="Maven Pro"/>
                        </a:rPr>
                        <a:t>0.757</a:t>
                      </a:r>
                      <a:endParaRPr sz="1600" b="1" dirty="0">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274E13"/>
                          </a:solidFill>
                          <a:highlight>
                            <a:srgbClr val="FFFF00"/>
                          </a:highlight>
                          <a:latin typeface="Maven Pro"/>
                          <a:ea typeface="Maven Pro"/>
                          <a:cs typeface="Maven Pro"/>
                          <a:sym typeface="Maven Pro"/>
                        </a:rPr>
                        <a:t>0.858</a:t>
                      </a:r>
                      <a:endParaRPr sz="1600" b="1" dirty="0">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30"/>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Random Forest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1"/>
          <p:cNvSpPr txBox="1">
            <a:spLocks noGrp="1"/>
          </p:cNvSpPr>
          <p:nvPr>
            <p:ph type="ctrTitle"/>
          </p:nvPr>
        </p:nvSpPr>
        <p:spPr>
          <a:xfrm>
            <a:off x="-59325" y="-63052"/>
            <a:ext cx="4255500" cy="43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200"/>
              <a:t>Random Forest</a:t>
            </a:r>
            <a:endParaRPr sz="2200"/>
          </a:p>
        </p:txBody>
      </p:sp>
      <p:graphicFrame>
        <p:nvGraphicFramePr>
          <p:cNvPr id="428" name="Google Shape;428;p31"/>
          <p:cNvGraphicFramePr/>
          <p:nvPr>
            <p:extLst>
              <p:ext uri="{D42A27DB-BD31-4B8C-83A1-F6EECF244321}">
                <p14:modId xmlns:p14="http://schemas.microsoft.com/office/powerpoint/2010/main" val="402577864"/>
              </p:ext>
            </p:extLst>
          </p:nvPr>
        </p:nvGraphicFramePr>
        <p:xfrm>
          <a:off x="82163" y="386838"/>
          <a:ext cx="8979675" cy="4578726"/>
        </p:xfrm>
        <a:graphic>
          <a:graphicData uri="http://schemas.openxmlformats.org/drawingml/2006/table">
            <a:tbl>
              <a:tblPr>
                <a:noFill/>
                <a:tableStyleId>{A0D54F5F-370F-43A1-940F-18C4800C7888}</a:tableStyleId>
              </a:tblPr>
              <a:tblGrid>
                <a:gridCol w="3327464">
                  <a:extLst>
                    <a:ext uri="{9D8B030D-6E8A-4147-A177-3AD203B41FA5}">
                      <a16:colId xmlns:a16="http://schemas.microsoft.com/office/drawing/2014/main" val="20000"/>
                    </a:ext>
                  </a:extLst>
                </a:gridCol>
                <a:gridCol w="1255363">
                  <a:extLst>
                    <a:ext uri="{9D8B030D-6E8A-4147-A177-3AD203B41FA5}">
                      <a16:colId xmlns:a16="http://schemas.microsoft.com/office/drawing/2014/main" val="20001"/>
                    </a:ext>
                  </a:extLst>
                </a:gridCol>
                <a:gridCol w="1269148">
                  <a:extLst>
                    <a:ext uri="{9D8B030D-6E8A-4147-A177-3AD203B41FA5}">
                      <a16:colId xmlns:a16="http://schemas.microsoft.com/office/drawing/2014/main" val="20002"/>
                    </a:ext>
                  </a:extLst>
                </a:gridCol>
                <a:gridCol w="1022350">
                  <a:extLst>
                    <a:ext uri="{9D8B030D-6E8A-4147-A177-3AD203B41FA5}">
                      <a16:colId xmlns:a16="http://schemas.microsoft.com/office/drawing/2014/main" val="20003"/>
                    </a:ext>
                  </a:extLst>
                </a:gridCol>
                <a:gridCol w="1023425">
                  <a:extLst>
                    <a:ext uri="{9D8B030D-6E8A-4147-A177-3AD203B41FA5}">
                      <a16:colId xmlns:a16="http://schemas.microsoft.com/office/drawing/2014/main" val="20004"/>
                    </a:ext>
                  </a:extLst>
                </a:gridCol>
                <a:gridCol w="1081925">
                  <a:extLst>
                    <a:ext uri="{9D8B030D-6E8A-4147-A177-3AD203B41FA5}">
                      <a16:colId xmlns:a16="http://schemas.microsoft.com/office/drawing/2014/main" val="20005"/>
                    </a:ext>
                  </a:extLst>
                </a:gridCol>
              </a:tblGrid>
              <a:tr h="360700">
                <a:tc>
                  <a:txBody>
                    <a:bodyPr/>
                    <a:lstStyle/>
                    <a:p>
                      <a:pPr marL="0" lvl="0" indent="0" algn="l" rtl="0">
                        <a:spcBef>
                          <a:spcPts val="0"/>
                        </a:spcBef>
                        <a:spcAft>
                          <a:spcPts val="0"/>
                        </a:spcAft>
                        <a:buNone/>
                      </a:pPr>
                      <a:r>
                        <a:rPr lang="en-US" sz="1600" b="1" dirty="0">
                          <a:solidFill>
                            <a:schemeClr val="lt1"/>
                          </a:solidFill>
                          <a:latin typeface="Maven Pro"/>
                          <a:ea typeface="Maven Pro"/>
                          <a:cs typeface="Maven Pro"/>
                          <a:sym typeface="Maven Pro"/>
                        </a:rPr>
                        <a:t>Models</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Accuracy</a:t>
                      </a:r>
                      <a:endParaRPr sz="1600" b="1">
                        <a:solidFill>
                          <a:schemeClr val="lt1"/>
                        </a:solidFill>
                        <a:latin typeface="Maven Pro"/>
                        <a:ea typeface="Maven Pro"/>
                        <a:cs typeface="Maven Pro"/>
                        <a:sym typeface="Maven Pro"/>
                      </a:endParaRPr>
                    </a:p>
                  </a:txBody>
                  <a:tcPr marL="180000"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Precision</a:t>
                      </a:r>
                      <a:endParaRPr sz="1600" b="1">
                        <a:solidFill>
                          <a:schemeClr val="lt1"/>
                        </a:solidFill>
                        <a:latin typeface="Maven Pro"/>
                        <a:ea typeface="Maven Pro"/>
                        <a:cs typeface="Maven Pro"/>
                        <a:sym typeface="Maven Pro"/>
                      </a:endParaRPr>
                    </a:p>
                  </a:txBody>
                  <a:tcPr marL="180000"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Recall</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F1</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AUC</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0"/>
                  </a:ext>
                </a:extLst>
              </a:tr>
              <a:tr h="772950">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‘Baseline’ model:</a:t>
                      </a:r>
                      <a:endParaRPr sz="1600" b="1" dirty="0">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TWF, HDF, PWF, OSF, RNF removed</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0.980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0.894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0.527</a:t>
                      </a:r>
                      <a:endParaRPr b="1">
                        <a:solidFill>
                          <a:schemeClr val="lt1"/>
                        </a:solidFill>
                      </a:endParaRPr>
                    </a:p>
                    <a:p>
                      <a:pPr marL="0" lvl="0" indent="0" algn="l" rtl="0">
                        <a:spcBef>
                          <a:spcPts val="0"/>
                        </a:spcBef>
                        <a:spcAft>
                          <a:spcPts val="0"/>
                        </a:spcAft>
                        <a:buNone/>
                      </a:pPr>
                      <a:endParaRPr sz="1000" b="1">
                        <a:latin typeface="Courier New"/>
                        <a:ea typeface="Courier New"/>
                        <a:cs typeface="Courier New"/>
                        <a:sym typeface="Courier New"/>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lnSpc>
                          <a:spcPct val="120000"/>
                        </a:lnSpc>
                        <a:spcBef>
                          <a:spcPts val="0"/>
                        </a:spcBef>
                        <a:spcAft>
                          <a:spcPts val="0"/>
                        </a:spcAft>
                        <a:buNone/>
                      </a:pPr>
                      <a:r>
                        <a:rPr lang="en-GB" sz="1600" b="1">
                          <a:solidFill>
                            <a:schemeClr val="lt1"/>
                          </a:solidFill>
                          <a:latin typeface="Maven Pro"/>
                          <a:ea typeface="Maven Pro"/>
                          <a:cs typeface="Maven Pro"/>
                          <a:sym typeface="Maven Pro"/>
                        </a:rPr>
                        <a:t>0.663</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lnSpc>
                          <a:spcPct val="120000"/>
                        </a:lnSpc>
                        <a:spcBef>
                          <a:spcPts val="0"/>
                        </a:spcBef>
                        <a:spcAft>
                          <a:spcPts val="0"/>
                        </a:spcAft>
                        <a:buNone/>
                      </a:pPr>
                      <a:r>
                        <a:rPr lang="en-GB" sz="1600" b="1">
                          <a:solidFill>
                            <a:schemeClr val="lt1"/>
                          </a:solidFill>
                          <a:latin typeface="Maven Pro"/>
                          <a:ea typeface="Maven Pro"/>
                          <a:cs typeface="Maven Pro"/>
                          <a:sym typeface="Maven Pro"/>
                        </a:rPr>
                        <a:t>0.762</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1"/>
                  </a:ext>
                </a:extLst>
              </a:tr>
              <a:tr h="781750">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‘Baseline’ model </a:t>
                      </a:r>
                      <a:endParaRPr sz="1600" b="1" dirty="0">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dirty="0" err="1">
                          <a:solidFill>
                            <a:schemeClr val="lt1"/>
                          </a:solidFill>
                          <a:latin typeface="Maven Pro"/>
                          <a:ea typeface="Maven Pro"/>
                          <a:cs typeface="Maven Pro"/>
                          <a:sym typeface="Maven Pro"/>
                        </a:rPr>
                        <a:t>Upsampling</a:t>
                      </a:r>
                      <a:r>
                        <a:rPr lang="en-GB" sz="1600" b="1" dirty="0">
                          <a:solidFill>
                            <a:schemeClr val="lt1"/>
                          </a:solidFill>
                          <a:latin typeface="Maven Pro"/>
                          <a:ea typeface="Maven Pro"/>
                          <a:cs typeface="Maven Pro"/>
                          <a:sym typeface="Maven Pro"/>
                        </a:rPr>
                        <a:t> &amp; CV, tuning of </a:t>
                      </a:r>
                      <a:r>
                        <a:rPr lang="en-GB" sz="1600" b="1" dirty="0" err="1">
                          <a:solidFill>
                            <a:schemeClr val="lt1"/>
                          </a:solidFill>
                          <a:latin typeface="Maven Pro"/>
                          <a:ea typeface="Maven Pro"/>
                          <a:cs typeface="Maven Pro"/>
                          <a:sym typeface="Maven Pro"/>
                        </a:rPr>
                        <a:t>mtry</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lnSpc>
                          <a:spcPct val="120000"/>
                        </a:lnSpc>
                        <a:spcBef>
                          <a:spcPts val="0"/>
                        </a:spcBef>
                        <a:spcAft>
                          <a:spcPts val="0"/>
                        </a:spcAft>
                        <a:buNone/>
                      </a:pPr>
                      <a:r>
                        <a:rPr lang="en-GB" sz="1600" b="1" dirty="0">
                          <a:solidFill>
                            <a:schemeClr val="lt1"/>
                          </a:solidFill>
                          <a:latin typeface="Maven Pro"/>
                          <a:ea typeface="Maven Pro"/>
                          <a:cs typeface="Maven Pro"/>
                          <a:sym typeface="Maven Pro"/>
                        </a:rPr>
                        <a:t>0.978</a:t>
                      </a:r>
                      <a:endParaRPr sz="1600" b="1" dirty="0">
                        <a:solidFill>
                          <a:schemeClr val="lt1"/>
                        </a:solidFill>
                        <a:latin typeface="Maven Pro"/>
                        <a:ea typeface="Maven Pro"/>
                        <a:cs typeface="Maven Pro"/>
                        <a:sym typeface="Maven Pro"/>
                      </a:endParaRPr>
                    </a:p>
                    <a:p>
                      <a:pPr marL="0" lvl="0" indent="0" algn="l" rtl="0">
                        <a:lnSpc>
                          <a:spcPct val="120000"/>
                        </a:lnSpc>
                        <a:spcBef>
                          <a:spcPts val="0"/>
                        </a:spcBef>
                        <a:spcAft>
                          <a:spcPts val="0"/>
                        </a:spcAft>
                        <a:buNone/>
                      </a:pPr>
                      <a:endParaRPr sz="1600" b="1" dirty="0">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       </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lnSpc>
                          <a:spcPct val="120000"/>
                        </a:lnSpc>
                        <a:spcBef>
                          <a:spcPts val="0"/>
                        </a:spcBef>
                        <a:spcAft>
                          <a:spcPts val="0"/>
                        </a:spcAft>
                        <a:buNone/>
                      </a:pPr>
                      <a:r>
                        <a:rPr lang="en-GB" sz="1600" b="1">
                          <a:solidFill>
                            <a:schemeClr val="lt1"/>
                          </a:solidFill>
                          <a:latin typeface="Maven Pro"/>
                          <a:ea typeface="Maven Pro"/>
                          <a:cs typeface="Maven Pro"/>
                          <a:sym typeface="Maven Pro"/>
                        </a:rPr>
                        <a:t>0.800</a:t>
                      </a:r>
                      <a:endParaRPr sz="1600" b="1">
                        <a:solidFill>
                          <a:schemeClr val="lt1"/>
                        </a:solidFill>
                        <a:latin typeface="Maven Pro"/>
                        <a:ea typeface="Maven Pro"/>
                        <a:cs typeface="Maven Pro"/>
                        <a:sym typeface="Maven Pro"/>
                      </a:endParaRPr>
                    </a:p>
                    <a:p>
                      <a:pPr marL="0" lvl="0" indent="0" algn="l" rtl="0">
                        <a:lnSpc>
                          <a:spcPct val="120000"/>
                        </a:lnSpc>
                        <a:spcBef>
                          <a:spcPts val="0"/>
                        </a:spcBef>
                        <a:spcAft>
                          <a:spcPts val="0"/>
                        </a:spcAft>
                        <a:buNone/>
                      </a:pP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lnSpc>
                          <a:spcPct val="120000"/>
                        </a:lnSpc>
                        <a:spcBef>
                          <a:spcPts val="0"/>
                        </a:spcBef>
                        <a:spcAft>
                          <a:spcPts val="0"/>
                        </a:spcAft>
                        <a:buNone/>
                      </a:pPr>
                      <a:r>
                        <a:rPr lang="en-GB" sz="1600" b="1">
                          <a:solidFill>
                            <a:schemeClr val="lt1"/>
                          </a:solidFill>
                          <a:latin typeface="Maven Pro"/>
                          <a:ea typeface="Maven Pro"/>
                          <a:cs typeface="Maven Pro"/>
                          <a:sym typeface="Maven Pro"/>
                        </a:rPr>
                        <a:t>0.536 </a:t>
                      </a:r>
                      <a:endParaRPr sz="1600" b="1">
                        <a:solidFill>
                          <a:schemeClr val="lt1"/>
                        </a:solidFill>
                        <a:latin typeface="Maven Pro"/>
                        <a:ea typeface="Maven Pro"/>
                        <a:cs typeface="Maven Pro"/>
                        <a:sym typeface="Maven Pro"/>
                      </a:endParaRPr>
                    </a:p>
                    <a:p>
                      <a:pPr marL="0" lvl="0" indent="0" algn="l" rtl="0">
                        <a:lnSpc>
                          <a:spcPct val="120000"/>
                        </a:lnSpc>
                        <a:spcBef>
                          <a:spcPts val="0"/>
                        </a:spcBef>
                        <a:spcAft>
                          <a:spcPts val="0"/>
                        </a:spcAft>
                        <a:buNone/>
                      </a:pP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lnSpc>
                          <a:spcPct val="120000"/>
                        </a:lnSpc>
                        <a:spcBef>
                          <a:spcPts val="0"/>
                        </a:spcBef>
                        <a:spcAft>
                          <a:spcPts val="0"/>
                        </a:spcAft>
                        <a:buNone/>
                      </a:pPr>
                      <a:r>
                        <a:rPr lang="en-GB" sz="1600" b="1">
                          <a:solidFill>
                            <a:schemeClr val="lt1"/>
                          </a:solidFill>
                          <a:latin typeface="Maven Pro"/>
                          <a:ea typeface="Maven Pro"/>
                          <a:cs typeface="Maven Pro"/>
                          <a:sym typeface="Maven Pro"/>
                        </a:rPr>
                        <a:t>0.642 </a:t>
                      </a:r>
                      <a:endParaRPr sz="1600" b="1">
                        <a:solidFill>
                          <a:schemeClr val="lt1"/>
                        </a:solidFill>
                        <a:latin typeface="Maven Pro"/>
                        <a:ea typeface="Maven Pro"/>
                        <a:cs typeface="Maven Pro"/>
                        <a:sym typeface="Maven Pro"/>
                      </a:endParaRPr>
                    </a:p>
                    <a:p>
                      <a:pPr marL="0" lvl="0" indent="0" algn="l" rtl="0">
                        <a:lnSpc>
                          <a:spcPct val="120000"/>
                        </a:lnSpc>
                        <a:spcBef>
                          <a:spcPts val="0"/>
                        </a:spcBef>
                        <a:spcAft>
                          <a:spcPts val="0"/>
                        </a:spcAft>
                        <a:buNone/>
                      </a:pP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lnSpc>
                          <a:spcPct val="120000"/>
                        </a:lnSpc>
                        <a:spcBef>
                          <a:spcPts val="0"/>
                        </a:spcBef>
                        <a:spcAft>
                          <a:spcPts val="0"/>
                        </a:spcAft>
                        <a:buNone/>
                      </a:pPr>
                      <a:r>
                        <a:rPr lang="en-GB" sz="1600" b="1">
                          <a:solidFill>
                            <a:schemeClr val="lt1"/>
                          </a:solidFill>
                          <a:latin typeface="Maven Pro"/>
                          <a:ea typeface="Maven Pro"/>
                          <a:cs typeface="Maven Pro"/>
                          <a:sym typeface="Maven Pro"/>
                        </a:rPr>
                        <a:t>0.765</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2"/>
                  </a:ext>
                </a:extLst>
              </a:tr>
              <a:tr h="894775">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‘Final’ model: </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added new features </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power, temp difference, tool wear rate</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0.988 </a:t>
                      </a:r>
                      <a:r>
                        <a:rPr lang="en-GB" sz="1600" b="1">
                          <a:solidFill>
                            <a:schemeClr val="lt1"/>
                          </a:solidFill>
                          <a:highlight>
                            <a:srgbClr val="FFFF00"/>
                          </a:highlight>
                          <a:latin typeface="Maven Pro"/>
                          <a:ea typeface="Maven Pro"/>
                          <a:cs typeface="Maven Pro"/>
                          <a:sym typeface="Maven Pro"/>
                        </a:rPr>
                        <a:t> </a:t>
                      </a:r>
                      <a:r>
                        <a:rPr lang="en-GB" sz="1600" b="1">
                          <a:solidFill>
                            <a:schemeClr val="lt1"/>
                          </a:solidFill>
                          <a:latin typeface="Maven Pro"/>
                          <a:ea typeface="Maven Pro"/>
                          <a:cs typeface="Maven Pro"/>
                          <a:sym typeface="Maven Pro"/>
                        </a:rPr>
                        <a:t>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0.904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274E13"/>
                          </a:solidFill>
                          <a:highlight>
                            <a:srgbClr val="FFFF00"/>
                          </a:highlight>
                          <a:latin typeface="Maven Pro"/>
                          <a:ea typeface="Maven Pro"/>
                          <a:cs typeface="Maven Pro"/>
                          <a:sym typeface="Maven Pro"/>
                        </a:rPr>
                        <a:t>0.759</a:t>
                      </a:r>
                      <a:r>
                        <a:rPr lang="en-GB" sz="1600" b="1" dirty="0">
                          <a:solidFill>
                            <a:srgbClr val="274E13"/>
                          </a:solidFill>
                          <a:latin typeface="Maven Pro"/>
                          <a:ea typeface="Maven Pro"/>
                          <a:cs typeface="Maven Pro"/>
                          <a:sym typeface="Maven Pro"/>
                        </a:rPr>
                        <a:t>        </a:t>
                      </a:r>
                      <a:endParaRPr sz="1600" b="1" dirty="0">
                        <a:solidFill>
                          <a:srgbClr val="274E13"/>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274E13"/>
                          </a:solidFill>
                          <a:highlight>
                            <a:srgbClr val="FFFF00"/>
                          </a:highlight>
                          <a:latin typeface="Maven Pro"/>
                          <a:ea typeface="Maven Pro"/>
                          <a:cs typeface="Maven Pro"/>
                          <a:sym typeface="Maven Pro"/>
                        </a:rPr>
                        <a:t>0.825</a:t>
                      </a:r>
                      <a:r>
                        <a:rPr lang="en-GB" sz="1600" b="1" dirty="0">
                          <a:solidFill>
                            <a:srgbClr val="274E13"/>
                          </a:solidFill>
                          <a:latin typeface="Maven Pro"/>
                          <a:ea typeface="Maven Pro"/>
                          <a:cs typeface="Maven Pro"/>
                          <a:sym typeface="Maven Pro"/>
                        </a:rPr>
                        <a:t>        </a:t>
                      </a:r>
                      <a:endParaRPr sz="1600" b="1" dirty="0">
                        <a:solidFill>
                          <a:srgbClr val="274E13"/>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0.878</a:t>
                      </a:r>
                      <a:endParaRPr sz="1600" b="1">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3"/>
                  </a:ext>
                </a:extLst>
              </a:tr>
              <a:tr h="1067550">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‘Final’ model</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Upsampling &amp; CV, tuning of mtry</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0.985</a:t>
                      </a:r>
                      <a:endParaRPr sz="1600" b="1">
                        <a:solidFill>
                          <a:schemeClr val="lt1"/>
                        </a:solidFill>
                        <a:latin typeface="Maven Pro"/>
                        <a:ea typeface="Maven Pro"/>
                        <a:cs typeface="Maven Pro"/>
                        <a:sym typeface="Maven Pro"/>
                      </a:endParaRPr>
                    </a:p>
                    <a:p>
                      <a:pPr marL="0" lvl="0" indent="0" algn="l" rtl="0">
                        <a:spcBef>
                          <a:spcPts val="0"/>
                        </a:spcBef>
                        <a:spcAft>
                          <a:spcPts val="0"/>
                        </a:spcAft>
                        <a:buNone/>
                      </a:pPr>
                      <a:r>
                        <a:rPr lang="en-GB" sz="1600" b="1">
                          <a:solidFill>
                            <a:schemeClr val="lt1"/>
                          </a:solidFill>
                          <a:latin typeface="Maven Pro"/>
                          <a:ea typeface="Maven Pro"/>
                          <a:cs typeface="Maven Pro"/>
                          <a:sym typeface="Maven Pro"/>
                        </a:rPr>
                        <a:t>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0.914</a:t>
                      </a:r>
                      <a:endParaRPr sz="1600" b="1">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0.661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0.767        </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0.8291</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14"/>
          <p:cNvSpPr txBox="1"/>
          <p:nvPr/>
        </p:nvSpPr>
        <p:spPr>
          <a:xfrm>
            <a:off x="720000" y="347250"/>
            <a:ext cx="77040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200" b="1" u="sng">
                <a:solidFill>
                  <a:srgbClr val="FFFFFF"/>
                </a:solidFill>
                <a:latin typeface="Kulim Park"/>
                <a:ea typeface="Kulim Park"/>
                <a:cs typeface="Kulim Park"/>
                <a:sym typeface="Kulim Park"/>
              </a:rPr>
              <a:t>TABLE OF CONTENTS</a:t>
            </a:r>
            <a:endParaRPr sz="3200" b="1" u="sng">
              <a:solidFill>
                <a:srgbClr val="FFFFFF"/>
              </a:solidFill>
              <a:latin typeface="Kulim Park"/>
              <a:ea typeface="Kulim Park"/>
              <a:cs typeface="Kulim Park"/>
              <a:sym typeface="Kulim Park"/>
            </a:endParaRPr>
          </a:p>
        </p:txBody>
      </p:sp>
      <p:sp>
        <p:nvSpPr>
          <p:cNvPr id="286" name="Google Shape;286;p14"/>
          <p:cNvSpPr txBox="1"/>
          <p:nvPr/>
        </p:nvSpPr>
        <p:spPr>
          <a:xfrm>
            <a:off x="584675" y="1148075"/>
            <a:ext cx="1365600" cy="101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400" b="1">
                <a:solidFill>
                  <a:srgbClr val="FFFFFF"/>
                </a:solidFill>
                <a:latin typeface="Kulim Park"/>
                <a:ea typeface="Kulim Park"/>
                <a:cs typeface="Kulim Park"/>
                <a:sym typeface="Kulim Park"/>
              </a:rPr>
              <a:t>01</a:t>
            </a:r>
            <a:endParaRPr sz="3400" b="1">
              <a:solidFill>
                <a:srgbClr val="FFFFFF"/>
              </a:solidFill>
              <a:latin typeface="Kulim Park"/>
              <a:ea typeface="Kulim Park"/>
              <a:cs typeface="Kulim Park"/>
              <a:sym typeface="Kulim Park"/>
            </a:endParaRPr>
          </a:p>
        </p:txBody>
      </p:sp>
      <p:sp>
        <p:nvSpPr>
          <p:cNvPr id="287" name="Google Shape;287;p14"/>
          <p:cNvSpPr txBox="1"/>
          <p:nvPr/>
        </p:nvSpPr>
        <p:spPr>
          <a:xfrm>
            <a:off x="1818350" y="1764325"/>
            <a:ext cx="2181600" cy="31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rgbClr val="FFFFFF"/>
                </a:solidFill>
                <a:latin typeface="Manrope"/>
                <a:ea typeface="Manrope"/>
                <a:cs typeface="Manrope"/>
                <a:sym typeface="Manrope"/>
              </a:rPr>
              <a:t>Introduction </a:t>
            </a:r>
            <a:endParaRPr sz="2200" b="1">
              <a:solidFill>
                <a:srgbClr val="FFFFFF"/>
              </a:solidFill>
              <a:latin typeface="Manrope"/>
              <a:ea typeface="Manrope"/>
              <a:cs typeface="Manrope"/>
              <a:sym typeface="Manrope"/>
            </a:endParaRPr>
          </a:p>
        </p:txBody>
      </p:sp>
      <p:sp>
        <p:nvSpPr>
          <p:cNvPr id="288" name="Google Shape;288;p14"/>
          <p:cNvSpPr txBox="1"/>
          <p:nvPr/>
        </p:nvSpPr>
        <p:spPr>
          <a:xfrm>
            <a:off x="4490375" y="1148100"/>
            <a:ext cx="1365600" cy="101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400" b="1">
                <a:solidFill>
                  <a:srgbClr val="FFFFFF"/>
                </a:solidFill>
                <a:latin typeface="Kulim Park"/>
                <a:ea typeface="Kulim Park"/>
                <a:cs typeface="Kulim Park"/>
                <a:sym typeface="Kulim Park"/>
              </a:rPr>
              <a:t>02</a:t>
            </a:r>
            <a:endParaRPr sz="3400" b="1">
              <a:solidFill>
                <a:srgbClr val="FFFFFF"/>
              </a:solidFill>
              <a:latin typeface="Kulim Park"/>
              <a:ea typeface="Kulim Park"/>
              <a:cs typeface="Kulim Park"/>
              <a:sym typeface="Kulim Park"/>
            </a:endParaRPr>
          </a:p>
        </p:txBody>
      </p:sp>
      <p:sp>
        <p:nvSpPr>
          <p:cNvPr id="289" name="Google Shape;289;p14"/>
          <p:cNvSpPr txBox="1"/>
          <p:nvPr/>
        </p:nvSpPr>
        <p:spPr>
          <a:xfrm>
            <a:off x="5855950" y="1489963"/>
            <a:ext cx="2762700" cy="86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rgbClr val="FFFFFF"/>
                </a:solidFill>
                <a:latin typeface="Manrope"/>
                <a:ea typeface="Manrope"/>
                <a:cs typeface="Manrope"/>
                <a:sym typeface="Manrope"/>
              </a:rPr>
              <a:t>Data Description</a:t>
            </a:r>
            <a:endParaRPr sz="2200" b="1">
              <a:solidFill>
                <a:srgbClr val="FFFFFF"/>
              </a:solidFill>
              <a:latin typeface="Manrope"/>
              <a:ea typeface="Manrope"/>
              <a:cs typeface="Manrope"/>
              <a:sym typeface="Manrope"/>
            </a:endParaRPr>
          </a:p>
        </p:txBody>
      </p:sp>
      <p:sp>
        <p:nvSpPr>
          <p:cNvPr id="290" name="Google Shape;290;p14"/>
          <p:cNvSpPr txBox="1"/>
          <p:nvPr/>
        </p:nvSpPr>
        <p:spPr>
          <a:xfrm>
            <a:off x="554075" y="2330813"/>
            <a:ext cx="1365600" cy="101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400" b="1">
                <a:solidFill>
                  <a:srgbClr val="FFFFFF"/>
                </a:solidFill>
                <a:latin typeface="Kulim Park"/>
                <a:ea typeface="Kulim Park"/>
                <a:cs typeface="Kulim Park"/>
                <a:sym typeface="Kulim Park"/>
              </a:rPr>
              <a:t>03</a:t>
            </a:r>
            <a:endParaRPr sz="3400" b="1">
              <a:solidFill>
                <a:srgbClr val="FFFFFF"/>
              </a:solidFill>
              <a:latin typeface="Kulim Park"/>
              <a:ea typeface="Kulim Park"/>
              <a:cs typeface="Kulim Park"/>
              <a:sym typeface="Kulim Park"/>
            </a:endParaRPr>
          </a:p>
        </p:txBody>
      </p:sp>
      <p:sp>
        <p:nvSpPr>
          <p:cNvPr id="291" name="Google Shape;291;p14"/>
          <p:cNvSpPr txBox="1"/>
          <p:nvPr/>
        </p:nvSpPr>
        <p:spPr>
          <a:xfrm>
            <a:off x="1887500" y="2813588"/>
            <a:ext cx="2043300" cy="31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rgbClr val="FFFFFF"/>
                </a:solidFill>
                <a:latin typeface="Manrope"/>
                <a:ea typeface="Manrope"/>
                <a:cs typeface="Manrope"/>
                <a:sym typeface="Manrope"/>
              </a:rPr>
              <a:t>Methodology </a:t>
            </a:r>
            <a:endParaRPr sz="2200" b="1">
              <a:solidFill>
                <a:srgbClr val="FFFFFF"/>
              </a:solidFill>
              <a:latin typeface="Manrope"/>
              <a:ea typeface="Manrope"/>
              <a:cs typeface="Manrope"/>
              <a:sym typeface="Manrope"/>
            </a:endParaRPr>
          </a:p>
        </p:txBody>
      </p:sp>
      <p:sp>
        <p:nvSpPr>
          <p:cNvPr id="292" name="Google Shape;292;p14"/>
          <p:cNvSpPr txBox="1"/>
          <p:nvPr/>
        </p:nvSpPr>
        <p:spPr>
          <a:xfrm>
            <a:off x="4490375" y="2330813"/>
            <a:ext cx="1365600" cy="101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400" b="1">
                <a:solidFill>
                  <a:srgbClr val="FFFFFF"/>
                </a:solidFill>
                <a:latin typeface="Kulim Park"/>
                <a:ea typeface="Kulim Park"/>
                <a:cs typeface="Kulim Park"/>
                <a:sym typeface="Kulim Park"/>
              </a:rPr>
              <a:t>04</a:t>
            </a:r>
            <a:endParaRPr sz="3400" b="1">
              <a:solidFill>
                <a:srgbClr val="FFFFFF"/>
              </a:solidFill>
              <a:latin typeface="Kulim Park"/>
              <a:ea typeface="Kulim Park"/>
              <a:cs typeface="Kulim Park"/>
              <a:sym typeface="Kulim Park"/>
            </a:endParaRPr>
          </a:p>
        </p:txBody>
      </p:sp>
      <p:sp>
        <p:nvSpPr>
          <p:cNvPr id="293" name="Google Shape;293;p14"/>
          <p:cNvSpPr txBox="1"/>
          <p:nvPr/>
        </p:nvSpPr>
        <p:spPr>
          <a:xfrm>
            <a:off x="5855950" y="2920750"/>
            <a:ext cx="19131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rgbClr val="FFFFFF"/>
                </a:solidFill>
                <a:latin typeface="Manrope"/>
                <a:ea typeface="Manrope"/>
                <a:cs typeface="Manrope"/>
                <a:sym typeface="Manrope"/>
              </a:rPr>
              <a:t>Evaluation Metrics</a:t>
            </a:r>
            <a:endParaRPr sz="2200" b="1">
              <a:solidFill>
                <a:srgbClr val="FFFFFF"/>
              </a:solidFill>
              <a:latin typeface="Manrope"/>
              <a:ea typeface="Manrope"/>
              <a:cs typeface="Manrope"/>
              <a:sym typeface="Manrope"/>
            </a:endParaRPr>
          </a:p>
        </p:txBody>
      </p:sp>
      <p:sp>
        <p:nvSpPr>
          <p:cNvPr id="294" name="Google Shape;294;p14"/>
          <p:cNvSpPr txBox="1"/>
          <p:nvPr/>
        </p:nvSpPr>
        <p:spPr>
          <a:xfrm>
            <a:off x="554063" y="3589425"/>
            <a:ext cx="1365600" cy="101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400" b="1">
                <a:solidFill>
                  <a:srgbClr val="FFFFFF"/>
                </a:solidFill>
                <a:latin typeface="Kulim Park"/>
                <a:ea typeface="Kulim Park"/>
                <a:cs typeface="Kulim Park"/>
                <a:sym typeface="Kulim Park"/>
              </a:rPr>
              <a:t>05</a:t>
            </a:r>
            <a:endParaRPr sz="3400" b="1">
              <a:solidFill>
                <a:srgbClr val="FFFFFF"/>
              </a:solidFill>
              <a:latin typeface="Kulim Park"/>
              <a:ea typeface="Kulim Park"/>
              <a:cs typeface="Kulim Park"/>
              <a:sym typeface="Kulim Park"/>
            </a:endParaRPr>
          </a:p>
        </p:txBody>
      </p:sp>
      <p:sp>
        <p:nvSpPr>
          <p:cNvPr id="295" name="Google Shape;295;p14"/>
          <p:cNvSpPr txBox="1"/>
          <p:nvPr/>
        </p:nvSpPr>
        <p:spPr>
          <a:xfrm>
            <a:off x="1818350" y="3902025"/>
            <a:ext cx="2291400" cy="69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rgbClr val="FFFFFF"/>
                </a:solidFill>
                <a:latin typeface="Manrope"/>
                <a:ea typeface="Manrope"/>
                <a:cs typeface="Manrope"/>
                <a:sym typeface="Manrope"/>
              </a:rPr>
              <a:t>Results</a:t>
            </a:r>
            <a:endParaRPr sz="2200" b="1">
              <a:solidFill>
                <a:srgbClr val="FFFFFF"/>
              </a:solidFill>
              <a:latin typeface="Manrope"/>
              <a:ea typeface="Manrope"/>
              <a:cs typeface="Manrope"/>
              <a:sym typeface="Manrope"/>
            </a:endParaRPr>
          </a:p>
        </p:txBody>
      </p:sp>
      <p:sp>
        <p:nvSpPr>
          <p:cNvPr id="296" name="Google Shape;296;p14"/>
          <p:cNvSpPr txBox="1"/>
          <p:nvPr/>
        </p:nvSpPr>
        <p:spPr>
          <a:xfrm>
            <a:off x="4490363" y="3589425"/>
            <a:ext cx="1365600" cy="1010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3400" b="1">
                <a:solidFill>
                  <a:srgbClr val="FFFFFF"/>
                </a:solidFill>
                <a:latin typeface="Kulim Park"/>
                <a:ea typeface="Kulim Park"/>
                <a:cs typeface="Kulim Park"/>
                <a:sym typeface="Kulim Park"/>
              </a:rPr>
              <a:t>06</a:t>
            </a:r>
            <a:endParaRPr sz="3400" b="1">
              <a:solidFill>
                <a:srgbClr val="FFFFFF"/>
              </a:solidFill>
              <a:latin typeface="Kulim Park"/>
              <a:ea typeface="Kulim Park"/>
              <a:cs typeface="Kulim Park"/>
              <a:sym typeface="Kulim Park"/>
            </a:endParaRPr>
          </a:p>
        </p:txBody>
      </p:sp>
      <p:sp>
        <p:nvSpPr>
          <p:cNvPr id="297" name="Google Shape;297;p14"/>
          <p:cNvSpPr txBox="1"/>
          <p:nvPr/>
        </p:nvSpPr>
        <p:spPr>
          <a:xfrm>
            <a:off x="5943225" y="4091775"/>
            <a:ext cx="2853900" cy="63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rgbClr val="FFFFFF"/>
                </a:solidFill>
                <a:latin typeface="Manrope"/>
                <a:ea typeface="Manrope"/>
                <a:cs typeface="Manrope"/>
                <a:sym typeface="Manrope"/>
              </a:rPr>
              <a:t>Conclusion &amp; Future Work</a:t>
            </a:r>
            <a:endParaRPr sz="2200" b="1">
              <a:solidFill>
                <a:srgbClr val="FFFFFF"/>
              </a:solidFill>
              <a:latin typeface="Manrope"/>
              <a:ea typeface="Manrope"/>
              <a:cs typeface="Manrope"/>
              <a:sym typeface="Manrop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32"/>
          <p:cNvSpPr txBox="1">
            <a:spLocks noGrp="1"/>
          </p:cNvSpPr>
          <p:nvPr>
            <p:ph type="ctrTitle"/>
          </p:nvPr>
        </p:nvSpPr>
        <p:spPr>
          <a:xfrm>
            <a:off x="824000" y="1613825"/>
            <a:ext cx="63540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Support Vector Machine</a:t>
            </a:r>
            <a:endParaRPr/>
          </a:p>
          <a:p>
            <a:pPr marL="0" lvl="0" indent="0" algn="l" rtl="0">
              <a:spcBef>
                <a:spcPts val="0"/>
              </a:spcBef>
              <a:spcAft>
                <a:spcPts val="0"/>
              </a:spcAft>
              <a:buNone/>
            </a:pPr>
            <a:r>
              <a:rPr lang="en-GB"/>
              <a:t>(SVM)</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3"/>
          <p:cNvSpPr txBox="1">
            <a:spLocks noGrp="1"/>
          </p:cNvSpPr>
          <p:nvPr>
            <p:ph type="ctrTitle"/>
          </p:nvPr>
        </p:nvSpPr>
        <p:spPr>
          <a:xfrm>
            <a:off x="-59325" y="-63052"/>
            <a:ext cx="4255500" cy="43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2200"/>
              <a:t>SVM</a:t>
            </a:r>
            <a:endParaRPr sz="2200"/>
          </a:p>
        </p:txBody>
      </p:sp>
      <p:graphicFrame>
        <p:nvGraphicFramePr>
          <p:cNvPr id="439" name="Google Shape;439;p33"/>
          <p:cNvGraphicFramePr/>
          <p:nvPr>
            <p:extLst>
              <p:ext uri="{D42A27DB-BD31-4B8C-83A1-F6EECF244321}">
                <p14:modId xmlns:p14="http://schemas.microsoft.com/office/powerpoint/2010/main" val="3446129966"/>
              </p:ext>
            </p:extLst>
          </p:nvPr>
        </p:nvGraphicFramePr>
        <p:xfrm>
          <a:off x="82150" y="366582"/>
          <a:ext cx="8979675" cy="4602350"/>
        </p:xfrm>
        <a:graphic>
          <a:graphicData uri="http://schemas.openxmlformats.org/drawingml/2006/table">
            <a:tbl>
              <a:tblPr>
                <a:noFill/>
                <a:tableStyleId>{A0D54F5F-370F-43A1-940F-18C4800C7888}</a:tableStyleId>
              </a:tblPr>
              <a:tblGrid>
                <a:gridCol w="3668440">
                  <a:extLst>
                    <a:ext uri="{9D8B030D-6E8A-4147-A177-3AD203B41FA5}">
                      <a16:colId xmlns:a16="http://schemas.microsoft.com/office/drawing/2014/main" val="20000"/>
                    </a:ext>
                  </a:extLst>
                </a:gridCol>
                <a:gridCol w="1201118">
                  <a:extLst>
                    <a:ext uri="{9D8B030D-6E8A-4147-A177-3AD203B41FA5}">
                      <a16:colId xmlns:a16="http://schemas.microsoft.com/office/drawing/2014/main" val="20001"/>
                    </a:ext>
                  </a:extLst>
                </a:gridCol>
                <a:gridCol w="1232116">
                  <a:extLst>
                    <a:ext uri="{9D8B030D-6E8A-4147-A177-3AD203B41FA5}">
                      <a16:colId xmlns:a16="http://schemas.microsoft.com/office/drawing/2014/main" val="20002"/>
                    </a:ext>
                  </a:extLst>
                </a:gridCol>
                <a:gridCol w="844657">
                  <a:extLst>
                    <a:ext uri="{9D8B030D-6E8A-4147-A177-3AD203B41FA5}">
                      <a16:colId xmlns:a16="http://schemas.microsoft.com/office/drawing/2014/main" val="20003"/>
                    </a:ext>
                  </a:extLst>
                </a:gridCol>
                <a:gridCol w="840169">
                  <a:extLst>
                    <a:ext uri="{9D8B030D-6E8A-4147-A177-3AD203B41FA5}">
                      <a16:colId xmlns:a16="http://schemas.microsoft.com/office/drawing/2014/main" val="20004"/>
                    </a:ext>
                  </a:extLst>
                </a:gridCol>
                <a:gridCol w="1193175">
                  <a:extLst>
                    <a:ext uri="{9D8B030D-6E8A-4147-A177-3AD203B41FA5}">
                      <a16:colId xmlns:a16="http://schemas.microsoft.com/office/drawing/2014/main" val="20005"/>
                    </a:ext>
                  </a:extLst>
                </a:gridCol>
              </a:tblGrid>
              <a:tr h="466900">
                <a:tc>
                  <a:txBody>
                    <a:bodyPr/>
                    <a:lstStyle/>
                    <a:p>
                      <a:pPr marL="0" lvl="0" indent="0" algn="l" rtl="0">
                        <a:spcBef>
                          <a:spcPts val="0"/>
                        </a:spcBef>
                        <a:spcAft>
                          <a:spcPts val="0"/>
                        </a:spcAft>
                        <a:buNone/>
                      </a:pPr>
                      <a:r>
                        <a:rPr lang="en-US" sz="1600" b="1" dirty="0">
                          <a:solidFill>
                            <a:schemeClr val="lt1"/>
                          </a:solidFill>
                          <a:latin typeface="Maven Pro"/>
                          <a:ea typeface="Maven Pro"/>
                          <a:cs typeface="Maven Pro"/>
                          <a:sym typeface="Maven Pro"/>
                        </a:rPr>
                        <a:t>Models</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Accuracy</a:t>
                      </a:r>
                      <a:endParaRPr sz="1600" b="1" dirty="0">
                        <a:solidFill>
                          <a:schemeClr val="lt1"/>
                        </a:solidFill>
                        <a:latin typeface="Maven Pro"/>
                        <a:ea typeface="Maven Pro"/>
                        <a:cs typeface="Maven Pro"/>
                        <a:sym typeface="Maven Pro"/>
                      </a:endParaRPr>
                    </a:p>
                  </a:txBody>
                  <a:tcPr marL="180000"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Precision</a:t>
                      </a:r>
                      <a:endParaRPr sz="1600" b="1">
                        <a:solidFill>
                          <a:schemeClr val="lt1"/>
                        </a:solidFill>
                        <a:latin typeface="Maven Pro"/>
                        <a:ea typeface="Maven Pro"/>
                        <a:cs typeface="Maven Pro"/>
                        <a:sym typeface="Maven Pro"/>
                      </a:endParaRPr>
                    </a:p>
                  </a:txBody>
                  <a:tcPr marL="180000"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Recall</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F1</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AUC</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0"/>
                  </a:ext>
                </a:extLst>
              </a:tr>
              <a:tr h="1000525">
                <a:tc>
                  <a:txBody>
                    <a:bodyPr/>
                    <a:lstStyle/>
                    <a:p>
                      <a:pPr marL="0" lvl="0" indent="0" algn="l" rtl="0">
                        <a:spcBef>
                          <a:spcPts val="0"/>
                        </a:spcBef>
                        <a:spcAft>
                          <a:spcPts val="0"/>
                        </a:spcAft>
                        <a:buNone/>
                      </a:pPr>
                      <a:r>
                        <a:rPr lang="en-GB" sz="1600" b="1" dirty="0">
                          <a:solidFill>
                            <a:schemeClr val="lt1"/>
                          </a:solidFill>
                          <a:latin typeface="Maven Pro"/>
                          <a:ea typeface="Maven Pro"/>
                          <a:cs typeface="Maven Pro"/>
                          <a:sym typeface="Maven Pro"/>
                        </a:rPr>
                        <a:t>‘Baseline’ model </a:t>
                      </a:r>
                      <a:endParaRPr sz="1600" b="1" dirty="0">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dirty="0" err="1">
                          <a:solidFill>
                            <a:schemeClr val="lt1"/>
                          </a:solidFill>
                          <a:latin typeface="Maven Pro"/>
                          <a:ea typeface="Maven Pro"/>
                          <a:cs typeface="Maven Pro"/>
                          <a:sym typeface="Maven Pro"/>
                        </a:rPr>
                        <a:t>Upsampling</a:t>
                      </a:r>
                      <a:endParaRPr sz="1600" b="1" dirty="0">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0.830  </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0.157 </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FFFFFF"/>
                          </a:solidFill>
                          <a:latin typeface="Maven Pro"/>
                          <a:ea typeface="Maven Pro"/>
                          <a:cs typeface="Maven Pro"/>
                          <a:sym typeface="Maven Pro"/>
                        </a:rPr>
                        <a:t>0.813</a:t>
                      </a:r>
                      <a:endParaRPr sz="1600" b="1" dirty="0">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0.263  </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0.822</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1"/>
                  </a:ext>
                </a:extLst>
              </a:tr>
              <a:tr h="1000525">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‘Baseline’ model </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Upsampling with kernel radial</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FFFFFF"/>
                          </a:solidFill>
                          <a:latin typeface="Maven Pro"/>
                          <a:ea typeface="Maven Pro"/>
                          <a:cs typeface="Maven Pro"/>
                          <a:sym typeface="Maven Pro"/>
                        </a:rPr>
                        <a:t>0.907</a:t>
                      </a:r>
                      <a:endParaRPr sz="1600" b="1" dirty="0">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0.264</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FFFFFF"/>
                          </a:solidFill>
                          <a:latin typeface="Maven Pro"/>
                          <a:ea typeface="Maven Pro"/>
                          <a:cs typeface="Maven Pro"/>
                          <a:sym typeface="Maven Pro"/>
                        </a:rPr>
                        <a:t>0.830</a:t>
                      </a:r>
                      <a:endParaRPr sz="1600" b="1" dirty="0">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0.401</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0.870</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2"/>
                  </a:ext>
                </a:extLst>
              </a:tr>
              <a:tr h="1133875">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‘Final’ model</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Upsampling</a:t>
                      </a: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FFFFFF"/>
                          </a:solidFill>
                          <a:latin typeface="Maven Pro"/>
                          <a:ea typeface="Maven Pro"/>
                          <a:cs typeface="Maven Pro"/>
                          <a:sym typeface="Maven Pro"/>
                        </a:rPr>
                        <a:t>0.860</a:t>
                      </a:r>
                      <a:endParaRPr sz="1600" b="1" dirty="0">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0.192</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0.857</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0.314</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FFFFFF"/>
                          </a:solidFill>
                          <a:latin typeface="Maven Pro"/>
                          <a:ea typeface="Maven Pro"/>
                          <a:cs typeface="Maven Pro"/>
                          <a:sym typeface="Maven Pro"/>
                        </a:rPr>
                        <a:t>0.859</a:t>
                      </a:r>
                      <a:endParaRPr sz="1600" b="1">
                        <a:solidFill>
                          <a:srgbClr val="FFFFFF"/>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3"/>
                  </a:ext>
                </a:extLst>
              </a:tr>
              <a:tr h="1000525">
                <a:tc>
                  <a:txBody>
                    <a:bodyPr/>
                    <a:lstStyle/>
                    <a:p>
                      <a:pPr marL="0" lvl="0" indent="0" algn="l" rtl="0">
                        <a:spcBef>
                          <a:spcPts val="0"/>
                        </a:spcBef>
                        <a:spcAft>
                          <a:spcPts val="0"/>
                        </a:spcAft>
                        <a:buNone/>
                      </a:pPr>
                      <a:r>
                        <a:rPr lang="en-GB" sz="1600" b="1">
                          <a:solidFill>
                            <a:schemeClr val="lt1"/>
                          </a:solidFill>
                          <a:latin typeface="Maven Pro"/>
                          <a:ea typeface="Maven Pro"/>
                          <a:cs typeface="Maven Pro"/>
                          <a:sym typeface="Maven Pro"/>
                        </a:rPr>
                        <a:t>‘Final’ model</a:t>
                      </a:r>
                      <a:endParaRPr sz="1600" b="1">
                        <a:solidFill>
                          <a:schemeClr val="lt1"/>
                        </a:solidFill>
                        <a:latin typeface="Maven Pro"/>
                        <a:ea typeface="Maven Pro"/>
                        <a:cs typeface="Maven Pro"/>
                        <a:sym typeface="Maven Pro"/>
                      </a:endParaRPr>
                    </a:p>
                    <a:p>
                      <a:pPr marL="457200" lvl="0" indent="-330200" algn="l" rtl="0">
                        <a:spcBef>
                          <a:spcPts val="0"/>
                        </a:spcBef>
                        <a:spcAft>
                          <a:spcPts val="0"/>
                        </a:spcAft>
                        <a:buClr>
                          <a:schemeClr val="lt1"/>
                        </a:buClr>
                        <a:buSzPts val="1600"/>
                        <a:buFont typeface="Maven Pro"/>
                        <a:buChar char="+"/>
                      </a:pPr>
                      <a:r>
                        <a:rPr lang="en-GB" sz="1600" b="1">
                          <a:solidFill>
                            <a:schemeClr val="lt1"/>
                          </a:solidFill>
                          <a:latin typeface="Maven Pro"/>
                          <a:ea typeface="Maven Pro"/>
                          <a:cs typeface="Maven Pro"/>
                          <a:sym typeface="Maven Pro"/>
                        </a:rPr>
                        <a:t>Upsampling with kernel radial</a:t>
                      </a:r>
                      <a:endParaRPr sz="1600" b="1">
                        <a:solidFill>
                          <a:schemeClr val="lt1"/>
                        </a:solidFill>
                        <a:latin typeface="Maven Pro"/>
                        <a:ea typeface="Maven Pro"/>
                        <a:cs typeface="Maven Pro"/>
                        <a:sym typeface="Maven Pro"/>
                      </a:endParaRPr>
                    </a:p>
                    <a:p>
                      <a:pPr marL="457200" lvl="0" indent="0" algn="l" rtl="0">
                        <a:spcBef>
                          <a:spcPts val="0"/>
                        </a:spcBef>
                        <a:spcAft>
                          <a:spcPts val="0"/>
                        </a:spcAft>
                        <a:buNone/>
                      </a:pPr>
                      <a:endParaRPr sz="1600" b="1">
                        <a:solidFill>
                          <a:schemeClr val="lt1"/>
                        </a:solidFill>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0.919</a:t>
                      </a:r>
                      <a:endParaRPr sz="1600" b="1">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0.301               </a:t>
                      </a:r>
                      <a:endParaRPr sz="1600" b="1">
                        <a:solidFill>
                          <a:srgbClr val="274E13"/>
                        </a:solidFill>
                        <a:highlight>
                          <a:srgbClr val="FFFF00"/>
                        </a:highlight>
                        <a:latin typeface="Maven Pro"/>
                        <a:ea typeface="Maven Pro"/>
                        <a:cs typeface="Maven Pro"/>
                        <a:sym typeface="Maven Pro"/>
                      </a:endParaRPr>
                    </a:p>
                    <a:p>
                      <a:pPr marL="0" lvl="0" indent="0" algn="l" rtl="0">
                        <a:spcBef>
                          <a:spcPts val="0"/>
                        </a:spcBef>
                        <a:spcAft>
                          <a:spcPts val="0"/>
                        </a:spcAft>
                        <a:buNone/>
                      </a:pPr>
                      <a:r>
                        <a:rPr lang="en-GB" sz="1600" b="1">
                          <a:solidFill>
                            <a:srgbClr val="274E13"/>
                          </a:solidFill>
                          <a:highlight>
                            <a:srgbClr val="FFFF00"/>
                          </a:highlight>
                          <a:latin typeface="Maven Pro"/>
                          <a:ea typeface="Maven Pro"/>
                          <a:cs typeface="Maven Pro"/>
                          <a:sym typeface="Maven Pro"/>
                        </a:rPr>
                        <a:t>                 </a:t>
                      </a:r>
                      <a:endParaRPr sz="1600" b="1">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274E13"/>
                          </a:solidFill>
                          <a:highlight>
                            <a:srgbClr val="FFFF00"/>
                          </a:highlight>
                          <a:latin typeface="Maven Pro"/>
                          <a:ea typeface="Maven Pro"/>
                          <a:cs typeface="Maven Pro"/>
                          <a:sym typeface="Maven Pro"/>
                        </a:rPr>
                        <a:t>0.884  </a:t>
                      </a:r>
                      <a:endParaRPr sz="1600" b="1" dirty="0">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274E13"/>
                          </a:solidFill>
                          <a:highlight>
                            <a:srgbClr val="FFFF00"/>
                          </a:highlight>
                          <a:latin typeface="Maven Pro"/>
                          <a:ea typeface="Maven Pro"/>
                          <a:cs typeface="Maven Pro"/>
                          <a:sym typeface="Maven Pro"/>
                        </a:rPr>
                        <a:t>0.449</a:t>
                      </a:r>
                      <a:endParaRPr sz="1600" b="1" dirty="0">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tc>
                  <a:txBody>
                    <a:bodyPr/>
                    <a:lstStyle/>
                    <a:p>
                      <a:pPr marL="0" lvl="0" indent="0" algn="l" rtl="0">
                        <a:spcBef>
                          <a:spcPts val="0"/>
                        </a:spcBef>
                        <a:spcAft>
                          <a:spcPts val="0"/>
                        </a:spcAft>
                        <a:buNone/>
                      </a:pPr>
                      <a:r>
                        <a:rPr lang="en-GB" sz="1600" b="1" dirty="0">
                          <a:solidFill>
                            <a:srgbClr val="274E13"/>
                          </a:solidFill>
                          <a:highlight>
                            <a:srgbClr val="FFFF00"/>
                          </a:highlight>
                          <a:latin typeface="Maven Pro"/>
                          <a:ea typeface="Maven Pro"/>
                          <a:cs typeface="Maven Pro"/>
                          <a:sym typeface="Maven Pro"/>
                        </a:rPr>
                        <a:t>0.902</a:t>
                      </a:r>
                      <a:endParaRPr sz="1600" b="1" dirty="0">
                        <a:solidFill>
                          <a:srgbClr val="274E13"/>
                        </a:solidFill>
                        <a:highlight>
                          <a:srgbClr val="FFFF00"/>
                        </a:highlight>
                        <a:latin typeface="Maven Pro"/>
                        <a:ea typeface="Maven Pro"/>
                        <a:cs typeface="Maven Pro"/>
                        <a:sym typeface="Maven Pro"/>
                      </a:endParaRPr>
                    </a:p>
                  </a:txBody>
                  <a:tcPr marL="91425" marR="91425" marT="91425" marB="91425">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4"/>
          <p:cNvSpPr txBox="1"/>
          <p:nvPr/>
        </p:nvSpPr>
        <p:spPr>
          <a:xfrm>
            <a:off x="1599925" y="-18675"/>
            <a:ext cx="2580000" cy="33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latin typeface="Nunito"/>
                <a:ea typeface="Nunito"/>
                <a:cs typeface="Nunito"/>
                <a:sym typeface="Nunito"/>
              </a:rPr>
              <a:t>Logistics Regression</a:t>
            </a:r>
            <a:endParaRPr>
              <a:solidFill>
                <a:schemeClr val="lt1"/>
              </a:solidFill>
              <a:latin typeface="Nunito"/>
              <a:ea typeface="Nunito"/>
              <a:cs typeface="Nunito"/>
              <a:sym typeface="Nunito"/>
            </a:endParaRPr>
          </a:p>
        </p:txBody>
      </p:sp>
      <p:sp>
        <p:nvSpPr>
          <p:cNvPr id="445" name="Google Shape;445;p34"/>
          <p:cNvSpPr txBox="1"/>
          <p:nvPr/>
        </p:nvSpPr>
        <p:spPr>
          <a:xfrm>
            <a:off x="6017250" y="-18675"/>
            <a:ext cx="2580000" cy="33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latin typeface="Nunito"/>
                <a:ea typeface="Nunito"/>
                <a:cs typeface="Nunito"/>
                <a:sym typeface="Nunito"/>
              </a:rPr>
              <a:t>Decision Tree</a:t>
            </a:r>
            <a:endParaRPr>
              <a:solidFill>
                <a:schemeClr val="lt1"/>
              </a:solidFill>
              <a:latin typeface="Nunito"/>
              <a:ea typeface="Nunito"/>
              <a:cs typeface="Nunito"/>
              <a:sym typeface="Nunito"/>
            </a:endParaRPr>
          </a:p>
          <a:p>
            <a:pPr marL="0" lvl="0" indent="0" algn="l" rtl="0">
              <a:spcBef>
                <a:spcPts val="0"/>
              </a:spcBef>
              <a:spcAft>
                <a:spcPts val="0"/>
              </a:spcAft>
              <a:buNone/>
            </a:pPr>
            <a:endParaRPr>
              <a:latin typeface="Nunito"/>
              <a:ea typeface="Nunito"/>
              <a:cs typeface="Nunito"/>
              <a:sym typeface="Nunito"/>
            </a:endParaRPr>
          </a:p>
        </p:txBody>
      </p:sp>
      <p:pic>
        <p:nvPicPr>
          <p:cNvPr id="446" name="Google Shape;446;p34"/>
          <p:cNvPicPr preferRelativeResize="0"/>
          <p:nvPr/>
        </p:nvPicPr>
        <p:blipFill>
          <a:blip r:embed="rId3">
            <a:alphaModFix/>
          </a:blip>
          <a:stretch>
            <a:fillRect/>
          </a:stretch>
        </p:blipFill>
        <p:spPr>
          <a:xfrm>
            <a:off x="669350" y="306594"/>
            <a:ext cx="3834775" cy="2418456"/>
          </a:xfrm>
          <a:prstGeom prst="rect">
            <a:avLst/>
          </a:prstGeom>
          <a:noFill/>
          <a:ln>
            <a:noFill/>
          </a:ln>
        </p:spPr>
      </p:pic>
      <p:pic>
        <p:nvPicPr>
          <p:cNvPr id="447" name="Google Shape;447;p34"/>
          <p:cNvPicPr preferRelativeResize="0"/>
          <p:nvPr/>
        </p:nvPicPr>
        <p:blipFill>
          <a:blip r:embed="rId4">
            <a:alphaModFix/>
          </a:blip>
          <a:stretch>
            <a:fillRect/>
          </a:stretch>
        </p:blipFill>
        <p:spPr>
          <a:xfrm>
            <a:off x="669325" y="2725050"/>
            <a:ext cx="3834765" cy="2418450"/>
          </a:xfrm>
          <a:prstGeom prst="rect">
            <a:avLst/>
          </a:prstGeom>
          <a:noFill/>
          <a:ln>
            <a:noFill/>
          </a:ln>
        </p:spPr>
      </p:pic>
      <p:pic>
        <p:nvPicPr>
          <p:cNvPr id="448" name="Google Shape;448;p34"/>
          <p:cNvPicPr preferRelativeResize="0"/>
          <p:nvPr/>
        </p:nvPicPr>
        <p:blipFill>
          <a:blip r:embed="rId5">
            <a:alphaModFix/>
          </a:blip>
          <a:stretch>
            <a:fillRect/>
          </a:stretch>
        </p:blipFill>
        <p:spPr>
          <a:xfrm>
            <a:off x="4721400" y="306600"/>
            <a:ext cx="3834775" cy="2418456"/>
          </a:xfrm>
          <a:prstGeom prst="rect">
            <a:avLst/>
          </a:prstGeom>
          <a:noFill/>
          <a:ln>
            <a:noFill/>
          </a:ln>
        </p:spPr>
      </p:pic>
      <p:pic>
        <p:nvPicPr>
          <p:cNvPr id="449" name="Google Shape;449;p34"/>
          <p:cNvPicPr preferRelativeResize="0"/>
          <p:nvPr/>
        </p:nvPicPr>
        <p:blipFill>
          <a:blip r:embed="rId6">
            <a:alphaModFix/>
          </a:blip>
          <a:stretch>
            <a:fillRect/>
          </a:stretch>
        </p:blipFill>
        <p:spPr>
          <a:xfrm>
            <a:off x="4721401" y="2725050"/>
            <a:ext cx="3834775" cy="24184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35"/>
          <p:cNvSpPr txBox="1"/>
          <p:nvPr/>
        </p:nvSpPr>
        <p:spPr>
          <a:xfrm>
            <a:off x="1828525" y="-18675"/>
            <a:ext cx="2580000" cy="33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latin typeface="Nunito"/>
                <a:ea typeface="Nunito"/>
                <a:cs typeface="Nunito"/>
                <a:sym typeface="Nunito"/>
              </a:rPr>
              <a:t>Random Forest</a:t>
            </a:r>
            <a:endParaRPr>
              <a:solidFill>
                <a:schemeClr val="lt1"/>
              </a:solidFill>
              <a:latin typeface="Nunito"/>
              <a:ea typeface="Nunito"/>
              <a:cs typeface="Nunito"/>
              <a:sym typeface="Nunito"/>
            </a:endParaRPr>
          </a:p>
        </p:txBody>
      </p:sp>
      <p:sp>
        <p:nvSpPr>
          <p:cNvPr id="455" name="Google Shape;455;p35"/>
          <p:cNvSpPr txBox="1"/>
          <p:nvPr/>
        </p:nvSpPr>
        <p:spPr>
          <a:xfrm>
            <a:off x="6245850" y="-18675"/>
            <a:ext cx="2580000" cy="33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latin typeface="Nunito"/>
                <a:ea typeface="Nunito"/>
                <a:cs typeface="Nunito"/>
                <a:sym typeface="Nunito"/>
              </a:rPr>
              <a:t>SVM</a:t>
            </a:r>
            <a:endParaRPr>
              <a:solidFill>
                <a:schemeClr val="lt1"/>
              </a:solidFill>
              <a:latin typeface="Nunito"/>
              <a:ea typeface="Nunito"/>
              <a:cs typeface="Nunito"/>
              <a:sym typeface="Nunito"/>
            </a:endParaRPr>
          </a:p>
          <a:p>
            <a:pPr marL="0" lvl="0" indent="0" algn="l" rtl="0">
              <a:spcBef>
                <a:spcPts val="0"/>
              </a:spcBef>
              <a:spcAft>
                <a:spcPts val="0"/>
              </a:spcAft>
              <a:buNone/>
            </a:pPr>
            <a:endParaRPr>
              <a:latin typeface="Nunito"/>
              <a:ea typeface="Nunito"/>
              <a:cs typeface="Nunito"/>
              <a:sym typeface="Nunito"/>
            </a:endParaRPr>
          </a:p>
        </p:txBody>
      </p:sp>
      <p:pic>
        <p:nvPicPr>
          <p:cNvPr id="456" name="Google Shape;456;p35"/>
          <p:cNvPicPr preferRelativeResize="0"/>
          <p:nvPr/>
        </p:nvPicPr>
        <p:blipFill>
          <a:blip r:embed="rId3">
            <a:alphaModFix/>
          </a:blip>
          <a:stretch>
            <a:fillRect/>
          </a:stretch>
        </p:blipFill>
        <p:spPr>
          <a:xfrm>
            <a:off x="669350" y="306600"/>
            <a:ext cx="3834775" cy="2418450"/>
          </a:xfrm>
          <a:prstGeom prst="rect">
            <a:avLst/>
          </a:prstGeom>
          <a:noFill/>
          <a:ln>
            <a:noFill/>
          </a:ln>
        </p:spPr>
      </p:pic>
      <p:pic>
        <p:nvPicPr>
          <p:cNvPr id="457" name="Google Shape;457;p35"/>
          <p:cNvPicPr preferRelativeResize="0"/>
          <p:nvPr/>
        </p:nvPicPr>
        <p:blipFill>
          <a:blip r:embed="rId4">
            <a:alphaModFix/>
          </a:blip>
          <a:stretch>
            <a:fillRect/>
          </a:stretch>
        </p:blipFill>
        <p:spPr>
          <a:xfrm>
            <a:off x="669350" y="2725050"/>
            <a:ext cx="3834776" cy="2418450"/>
          </a:xfrm>
          <a:prstGeom prst="rect">
            <a:avLst/>
          </a:prstGeom>
          <a:noFill/>
          <a:ln>
            <a:noFill/>
          </a:ln>
        </p:spPr>
      </p:pic>
      <p:pic>
        <p:nvPicPr>
          <p:cNvPr id="458" name="Google Shape;458;p35"/>
          <p:cNvPicPr preferRelativeResize="0"/>
          <p:nvPr/>
        </p:nvPicPr>
        <p:blipFill>
          <a:blip r:embed="rId5">
            <a:alphaModFix/>
          </a:blip>
          <a:stretch>
            <a:fillRect/>
          </a:stretch>
        </p:blipFill>
        <p:spPr>
          <a:xfrm>
            <a:off x="4721400" y="2725049"/>
            <a:ext cx="3834775" cy="2418450"/>
          </a:xfrm>
          <a:prstGeom prst="rect">
            <a:avLst/>
          </a:prstGeom>
          <a:noFill/>
          <a:ln>
            <a:noFill/>
          </a:ln>
        </p:spPr>
      </p:pic>
      <p:pic>
        <p:nvPicPr>
          <p:cNvPr id="459" name="Google Shape;459;p35"/>
          <p:cNvPicPr preferRelativeResize="0"/>
          <p:nvPr/>
        </p:nvPicPr>
        <p:blipFill>
          <a:blip r:embed="rId6">
            <a:alphaModFix/>
          </a:blip>
          <a:stretch>
            <a:fillRect/>
          </a:stretch>
        </p:blipFill>
        <p:spPr>
          <a:xfrm>
            <a:off x="4721400" y="306600"/>
            <a:ext cx="3834775" cy="2418443"/>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36"/>
          <p:cNvSpPr txBox="1">
            <a:spLocks noGrp="1"/>
          </p:cNvSpPr>
          <p:nvPr>
            <p:ph type="ctrTitle"/>
          </p:nvPr>
        </p:nvSpPr>
        <p:spPr>
          <a:xfrm>
            <a:off x="463450" y="227975"/>
            <a:ext cx="6342000" cy="904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Conclusion</a:t>
            </a:r>
            <a:endParaRPr/>
          </a:p>
        </p:txBody>
      </p:sp>
      <p:sp>
        <p:nvSpPr>
          <p:cNvPr id="465" name="Google Shape;465;p36"/>
          <p:cNvSpPr txBox="1">
            <a:spLocks noGrp="1"/>
          </p:cNvSpPr>
          <p:nvPr>
            <p:ph type="subTitle" idx="1"/>
          </p:nvPr>
        </p:nvSpPr>
        <p:spPr>
          <a:xfrm>
            <a:off x="551876" y="1132775"/>
            <a:ext cx="8273100" cy="3713700"/>
          </a:xfrm>
          <a:prstGeom prst="rect">
            <a:avLst/>
          </a:prstGeom>
        </p:spPr>
        <p:txBody>
          <a:bodyPr spcFirstLastPara="1" wrap="square" lIns="91425" tIns="91425" rIns="91425" bIns="91425" anchor="t" anchorCtr="0">
            <a:noAutofit/>
          </a:bodyPr>
          <a:lstStyle/>
          <a:p>
            <a:pPr marL="457200" lvl="0" indent="-336550" algn="just" rtl="0">
              <a:spcBef>
                <a:spcPts val="0"/>
              </a:spcBef>
              <a:spcAft>
                <a:spcPts val="0"/>
              </a:spcAft>
              <a:buSzPts val="1700"/>
              <a:buFont typeface="Arial"/>
              <a:buChar char="●"/>
            </a:pPr>
            <a:r>
              <a:rPr lang="en-GB" sz="1700" dirty="0">
                <a:latin typeface="Arial"/>
                <a:ea typeface="Arial"/>
                <a:cs typeface="Arial"/>
                <a:sym typeface="Arial"/>
              </a:rPr>
              <a:t>Feature engineering improved model performance.</a:t>
            </a:r>
            <a:endParaRPr sz="1700" dirty="0">
              <a:latin typeface="Arial"/>
              <a:ea typeface="Arial"/>
              <a:cs typeface="Arial"/>
              <a:sym typeface="Arial"/>
            </a:endParaRPr>
          </a:p>
          <a:p>
            <a:pPr marL="457200" lvl="0" indent="0" algn="just" rtl="0">
              <a:spcBef>
                <a:spcPts val="0"/>
              </a:spcBef>
              <a:spcAft>
                <a:spcPts val="0"/>
              </a:spcAft>
              <a:buNone/>
            </a:pPr>
            <a:endParaRPr sz="1700" dirty="0">
              <a:latin typeface="Arial"/>
              <a:ea typeface="Arial"/>
              <a:cs typeface="Arial"/>
              <a:sym typeface="Arial"/>
            </a:endParaRPr>
          </a:p>
          <a:p>
            <a:pPr marL="457200" lvl="0" indent="-336550" algn="just" rtl="0">
              <a:spcBef>
                <a:spcPts val="0"/>
              </a:spcBef>
              <a:spcAft>
                <a:spcPts val="0"/>
              </a:spcAft>
              <a:buSzPts val="1700"/>
              <a:buChar char="●"/>
            </a:pPr>
            <a:r>
              <a:rPr lang="en-GB" sz="1700" dirty="0">
                <a:latin typeface="Arial"/>
                <a:ea typeface="Arial"/>
                <a:cs typeface="Arial"/>
                <a:sym typeface="Arial"/>
              </a:rPr>
              <a:t>In this case, F1 score is a good metric for evaluating model performance, especially suitable for imbalanced binary classification problems:</a:t>
            </a:r>
            <a:endParaRPr sz="1700" dirty="0">
              <a:latin typeface="Arial"/>
              <a:ea typeface="Arial"/>
              <a:cs typeface="Arial"/>
              <a:sym typeface="Arial"/>
            </a:endParaRPr>
          </a:p>
          <a:p>
            <a:pPr marL="914400" lvl="1" indent="-336550" algn="just" rtl="0">
              <a:spcBef>
                <a:spcPts val="0"/>
              </a:spcBef>
              <a:spcAft>
                <a:spcPts val="0"/>
              </a:spcAft>
              <a:buSzPts val="1700"/>
              <a:buChar char="○"/>
            </a:pPr>
            <a:r>
              <a:rPr lang="en-GB" sz="1700" dirty="0">
                <a:latin typeface="Arial"/>
                <a:ea typeface="Arial"/>
                <a:cs typeface="Arial"/>
                <a:sym typeface="Arial"/>
              </a:rPr>
              <a:t>It comprehensively considers the precision and recall of the model, allowing us to assess the model's balanced performance in predicting positive and negative classes.</a:t>
            </a:r>
            <a:r>
              <a:rPr lang="en-GB" sz="1700" b="1" dirty="0">
                <a:latin typeface="Arial"/>
                <a:ea typeface="Arial"/>
                <a:cs typeface="Arial"/>
                <a:sym typeface="Arial"/>
              </a:rPr>
              <a:t> </a:t>
            </a:r>
            <a:endParaRPr sz="1700" b="1" dirty="0">
              <a:latin typeface="Arial"/>
              <a:ea typeface="Arial"/>
              <a:cs typeface="Arial"/>
              <a:sym typeface="Arial"/>
            </a:endParaRPr>
          </a:p>
          <a:p>
            <a:pPr marL="457200" lvl="0" indent="0" algn="just" rtl="0">
              <a:spcBef>
                <a:spcPts val="0"/>
              </a:spcBef>
              <a:spcAft>
                <a:spcPts val="0"/>
              </a:spcAft>
              <a:buNone/>
            </a:pPr>
            <a:endParaRPr sz="1700" b="1" dirty="0">
              <a:latin typeface="Arial"/>
              <a:ea typeface="Arial"/>
              <a:cs typeface="Arial"/>
              <a:sym typeface="Arial"/>
            </a:endParaRPr>
          </a:p>
          <a:p>
            <a:pPr marL="457200" lvl="0" indent="-336550" algn="just" rtl="0">
              <a:spcBef>
                <a:spcPts val="0"/>
              </a:spcBef>
              <a:spcAft>
                <a:spcPts val="0"/>
              </a:spcAft>
              <a:buSzPts val="1700"/>
              <a:buFont typeface="Arial"/>
              <a:buChar char="●"/>
            </a:pPr>
            <a:r>
              <a:rPr lang="en-GB" sz="1700" dirty="0">
                <a:latin typeface="Arial"/>
                <a:ea typeface="Arial"/>
                <a:cs typeface="Arial"/>
                <a:sym typeface="Arial"/>
              </a:rPr>
              <a:t>The model with the best performance is Random Forest.</a:t>
            </a:r>
            <a:endParaRPr sz="1700" b="1" dirty="0">
              <a:latin typeface="Arial"/>
              <a:ea typeface="Arial"/>
              <a:cs typeface="Arial"/>
              <a:sym typeface="Arial"/>
            </a:endParaRPr>
          </a:p>
          <a:p>
            <a:pPr marL="457200" lvl="0" indent="0" algn="just" rtl="0">
              <a:spcBef>
                <a:spcPts val="0"/>
              </a:spcBef>
              <a:spcAft>
                <a:spcPts val="0"/>
              </a:spcAft>
              <a:buNone/>
            </a:pPr>
            <a:endParaRPr sz="1700" b="1" dirty="0">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37"/>
          <p:cNvSpPr txBox="1">
            <a:spLocks noGrp="1"/>
          </p:cNvSpPr>
          <p:nvPr>
            <p:ph type="ctrTitle"/>
          </p:nvPr>
        </p:nvSpPr>
        <p:spPr>
          <a:xfrm>
            <a:off x="547600" y="-56878"/>
            <a:ext cx="4255500" cy="1445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Future Works</a:t>
            </a:r>
            <a:endParaRPr/>
          </a:p>
        </p:txBody>
      </p:sp>
      <p:sp>
        <p:nvSpPr>
          <p:cNvPr id="471" name="Google Shape;471;p37"/>
          <p:cNvSpPr txBox="1">
            <a:spLocks noGrp="1"/>
          </p:cNvSpPr>
          <p:nvPr>
            <p:ph type="subTitle" idx="1"/>
          </p:nvPr>
        </p:nvSpPr>
        <p:spPr>
          <a:xfrm>
            <a:off x="131250" y="1164300"/>
            <a:ext cx="8881500" cy="3642300"/>
          </a:xfrm>
          <a:prstGeom prst="rect">
            <a:avLst/>
          </a:prstGeom>
        </p:spPr>
        <p:txBody>
          <a:bodyPr spcFirstLastPara="1" wrap="square" lIns="91425" tIns="91425" rIns="91425" bIns="91425" anchor="t" anchorCtr="0">
            <a:normAutofit/>
          </a:bodyPr>
          <a:lstStyle/>
          <a:p>
            <a:pPr marL="457200" lvl="0" indent="-330200" algn="just" rtl="0">
              <a:spcBef>
                <a:spcPts val="0"/>
              </a:spcBef>
              <a:spcAft>
                <a:spcPts val="0"/>
              </a:spcAft>
              <a:buSzPts val="1600"/>
              <a:buFont typeface="Arial"/>
              <a:buChar char="●"/>
            </a:pPr>
            <a:r>
              <a:rPr lang="en-GB">
                <a:latin typeface="Arial"/>
                <a:ea typeface="Arial"/>
                <a:cs typeface="Arial"/>
                <a:sym typeface="Arial"/>
              </a:rPr>
              <a:t>We initially choose Naive Bayes as well, but it performs badly because the categorizing process is arbitrary. We could improve the performance with an extension in Naive Bayes using OWA estimator. </a:t>
            </a:r>
            <a:endParaRPr>
              <a:latin typeface="Arial"/>
              <a:ea typeface="Arial"/>
              <a:cs typeface="Arial"/>
              <a:sym typeface="Arial"/>
            </a:endParaRPr>
          </a:p>
          <a:p>
            <a:pPr marL="914400" lvl="0" indent="0" algn="just" rtl="0">
              <a:spcBef>
                <a:spcPts val="0"/>
              </a:spcBef>
              <a:spcAft>
                <a:spcPts val="0"/>
              </a:spcAft>
              <a:buNone/>
            </a:pPr>
            <a:endParaRPr>
              <a:latin typeface="Arial"/>
              <a:ea typeface="Arial"/>
              <a:cs typeface="Arial"/>
              <a:sym typeface="Arial"/>
            </a:endParaRPr>
          </a:p>
          <a:p>
            <a:pPr marL="457200" lvl="0" indent="-330200" algn="just" rtl="0">
              <a:spcBef>
                <a:spcPts val="0"/>
              </a:spcBef>
              <a:spcAft>
                <a:spcPts val="0"/>
              </a:spcAft>
              <a:buSzPts val="1600"/>
              <a:buFont typeface="Arial"/>
              <a:buChar char="●"/>
            </a:pPr>
            <a:r>
              <a:rPr lang="en-GB">
                <a:latin typeface="Arial"/>
                <a:ea typeface="Arial"/>
                <a:cs typeface="Arial"/>
                <a:sym typeface="Arial"/>
              </a:rPr>
              <a:t>We come across slight collinearity after feature engineering. To deal with this problem, we may try Regularization methods such as Ridge Regression and Lasso Regression.</a:t>
            </a:r>
            <a:endParaRPr>
              <a:latin typeface="Arial"/>
              <a:ea typeface="Arial"/>
              <a:cs typeface="Arial"/>
              <a:sym typeface="Arial"/>
            </a:endParaRPr>
          </a:p>
          <a:p>
            <a:pPr marL="457200" lvl="0" indent="0" algn="just" rtl="0">
              <a:spcBef>
                <a:spcPts val="0"/>
              </a:spcBef>
              <a:spcAft>
                <a:spcPts val="0"/>
              </a:spcAft>
              <a:buNone/>
            </a:pPr>
            <a:endParaRPr>
              <a:latin typeface="Arial"/>
              <a:ea typeface="Arial"/>
              <a:cs typeface="Arial"/>
              <a:sym typeface="Arial"/>
            </a:endParaRPr>
          </a:p>
          <a:p>
            <a:pPr marL="457200" lvl="0" indent="-330200" algn="just" rtl="0">
              <a:spcBef>
                <a:spcPts val="0"/>
              </a:spcBef>
              <a:spcAft>
                <a:spcPts val="0"/>
              </a:spcAft>
              <a:buSzPts val="1600"/>
              <a:buFont typeface="Arial"/>
              <a:buChar char="●"/>
            </a:pPr>
            <a:r>
              <a:rPr lang="en-GB">
                <a:latin typeface="Arial"/>
                <a:ea typeface="Arial"/>
                <a:cs typeface="Arial"/>
                <a:sym typeface="Arial"/>
              </a:rPr>
              <a:t>There is potential for deeper analysis in terms of predicting the </a:t>
            </a:r>
            <a:r>
              <a:rPr lang="en-GB" b="1">
                <a:latin typeface="Arial"/>
                <a:ea typeface="Arial"/>
                <a:cs typeface="Arial"/>
                <a:sym typeface="Arial"/>
              </a:rPr>
              <a:t>types </a:t>
            </a:r>
            <a:r>
              <a:rPr lang="en-GB">
                <a:latin typeface="Arial"/>
                <a:ea typeface="Arial"/>
                <a:cs typeface="Arial"/>
                <a:sym typeface="Arial"/>
              </a:rPr>
              <a:t>of machine failure. This can facilitate not only timely, but also </a:t>
            </a:r>
            <a:r>
              <a:rPr lang="en-GB" b="1">
                <a:latin typeface="Arial"/>
                <a:ea typeface="Arial"/>
                <a:cs typeface="Arial"/>
                <a:sym typeface="Arial"/>
              </a:rPr>
              <a:t>targeted </a:t>
            </a:r>
            <a:r>
              <a:rPr lang="en-GB">
                <a:latin typeface="Arial"/>
                <a:ea typeface="Arial"/>
                <a:cs typeface="Arial"/>
                <a:sym typeface="Arial"/>
              </a:rPr>
              <a:t>repair and replacements as well. </a:t>
            </a:r>
            <a:endParaRPr>
              <a:latin typeface="Arial"/>
              <a:ea typeface="Arial"/>
              <a:cs typeface="Arial"/>
              <a:sym typeface="Arial"/>
            </a:endParaRPr>
          </a:p>
          <a:p>
            <a:pPr marL="457200" lvl="0" indent="0" algn="just" rtl="0">
              <a:spcBef>
                <a:spcPts val="0"/>
              </a:spcBef>
              <a:spcAft>
                <a:spcPts val="0"/>
              </a:spcAft>
              <a:buNone/>
            </a:pPr>
            <a:endParaRPr>
              <a:latin typeface="Arial"/>
              <a:ea typeface="Arial"/>
              <a:cs typeface="Arial"/>
              <a:sym typeface="Arial"/>
            </a:endParaRPr>
          </a:p>
          <a:p>
            <a:pPr marL="457200" lvl="0" indent="-330200" algn="just" rtl="0">
              <a:spcBef>
                <a:spcPts val="0"/>
              </a:spcBef>
              <a:spcAft>
                <a:spcPts val="0"/>
              </a:spcAft>
              <a:buSzPts val="1600"/>
              <a:buFont typeface="Arial"/>
              <a:buChar char="●"/>
            </a:pPr>
            <a:r>
              <a:rPr lang="en-GB">
                <a:latin typeface="Arial"/>
                <a:ea typeface="Arial"/>
                <a:cs typeface="Arial"/>
                <a:sym typeface="Arial"/>
              </a:rPr>
              <a:t>The kaggle competition uses a dataset which was generated from a deep learning model. Feature distributions are close to, but not exactly the same, as the original.  We may explore differences as well as to see whether incorporating the new in training improves model performance. [2]</a:t>
            </a:r>
            <a:endParaRPr>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38"/>
          <p:cNvSpPr txBox="1">
            <a:spLocks noGrp="1"/>
          </p:cNvSpPr>
          <p:nvPr>
            <p:ph type="ctrTitle"/>
          </p:nvPr>
        </p:nvSpPr>
        <p:spPr>
          <a:xfrm>
            <a:off x="818444" y="1422327"/>
            <a:ext cx="7330800" cy="1872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sz="5900" dirty="0"/>
              <a:t>THANK YOU</a:t>
            </a:r>
            <a:endParaRPr sz="59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39"/>
          <p:cNvSpPr txBox="1">
            <a:spLocks noGrp="1"/>
          </p:cNvSpPr>
          <p:nvPr>
            <p:ph type="ctrTitle"/>
          </p:nvPr>
        </p:nvSpPr>
        <p:spPr>
          <a:xfrm>
            <a:off x="547600" y="257675"/>
            <a:ext cx="7415400" cy="1127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References</a:t>
            </a:r>
            <a:endParaRPr/>
          </a:p>
        </p:txBody>
      </p:sp>
      <p:sp>
        <p:nvSpPr>
          <p:cNvPr id="482" name="Google Shape;482;p39"/>
          <p:cNvSpPr txBox="1"/>
          <p:nvPr/>
        </p:nvSpPr>
        <p:spPr>
          <a:xfrm>
            <a:off x="547600" y="1452850"/>
            <a:ext cx="83151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dirty="0">
                <a:solidFill>
                  <a:schemeClr val="lt1"/>
                </a:solidFill>
              </a:rPr>
              <a:t>[1]Machine Failure Prediction Dataset </a:t>
            </a:r>
            <a:endParaRPr sz="1600" dirty="0">
              <a:solidFill>
                <a:schemeClr val="lt1"/>
              </a:solidFill>
            </a:endParaRPr>
          </a:p>
          <a:p>
            <a:pPr marL="0" lvl="0" indent="0" algn="l" rtl="0">
              <a:spcBef>
                <a:spcPts val="0"/>
              </a:spcBef>
              <a:spcAft>
                <a:spcPts val="0"/>
              </a:spcAft>
              <a:buNone/>
            </a:pPr>
            <a:r>
              <a:rPr lang="en-GB" sz="1600" u="sng" dirty="0">
                <a:solidFill>
                  <a:schemeClr val="hlink"/>
                </a:solidFill>
                <a:hlinkClick r:id="rId3"/>
              </a:rPr>
              <a:t>https://www.kaggle.com/datasets/dineshmanikanta/machine-failure-predictions</a:t>
            </a:r>
            <a:endParaRPr sz="1600" dirty="0">
              <a:solidFill>
                <a:schemeClr val="lt1"/>
              </a:solidFill>
            </a:endParaRPr>
          </a:p>
          <a:p>
            <a:pPr marL="0" lvl="0" indent="0" algn="l" rtl="0">
              <a:spcBef>
                <a:spcPts val="0"/>
              </a:spcBef>
              <a:spcAft>
                <a:spcPts val="0"/>
              </a:spcAft>
              <a:buNone/>
            </a:pPr>
            <a:endParaRPr sz="1600" dirty="0">
              <a:solidFill>
                <a:schemeClr val="lt1"/>
              </a:solidFill>
            </a:endParaRPr>
          </a:p>
          <a:p>
            <a:pPr marL="0" lvl="0" indent="0" algn="l" rtl="0">
              <a:spcBef>
                <a:spcPts val="0"/>
              </a:spcBef>
              <a:spcAft>
                <a:spcPts val="0"/>
              </a:spcAft>
              <a:buNone/>
            </a:pPr>
            <a:r>
              <a:rPr lang="en-GB" sz="1600" dirty="0">
                <a:solidFill>
                  <a:schemeClr val="lt1"/>
                </a:solidFill>
              </a:rPr>
              <a:t>[2] Walter Reade, Ashley Chow. (2023). Binary Classification of Machine Failures. Kaggle. https://kaggle.com/competitions/playground-series-s3e17</a:t>
            </a:r>
            <a:endParaRPr sz="1600" dirty="0">
              <a:solidFill>
                <a:schemeClr val="lt1"/>
              </a:solidFill>
            </a:endParaRPr>
          </a:p>
          <a:p>
            <a:pPr marL="0" lvl="0" indent="0" algn="l" rtl="0">
              <a:spcBef>
                <a:spcPts val="0"/>
              </a:spcBef>
              <a:spcAft>
                <a:spcPts val="0"/>
              </a:spcAft>
              <a:buNone/>
            </a:pPr>
            <a:endParaRPr sz="1600" dirty="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15"/>
          <p:cNvSpPr txBox="1"/>
          <p:nvPr/>
        </p:nvSpPr>
        <p:spPr>
          <a:xfrm>
            <a:off x="324475" y="1214575"/>
            <a:ext cx="8595900" cy="32325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1"/>
              </a:buClr>
              <a:buSzPts val="1800"/>
              <a:buChar char="●"/>
            </a:pPr>
            <a:r>
              <a:rPr lang="en-GB" sz="1800">
                <a:solidFill>
                  <a:schemeClr val="lt1"/>
                </a:solidFill>
              </a:rPr>
              <a:t>Nowadays, machine failure is a common phenomenon. Modern machines are complicated pieces made with thousands of individual parts. </a:t>
            </a:r>
            <a:endParaRPr sz="1800">
              <a:solidFill>
                <a:schemeClr val="lt1"/>
              </a:solidFill>
            </a:endParaRPr>
          </a:p>
          <a:p>
            <a:pPr marL="457200" lvl="0" indent="0" algn="l" rtl="0">
              <a:spcBef>
                <a:spcPts val="0"/>
              </a:spcBef>
              <a:spcAft>
                <a:spcPts val="0"/>
              </a:spcAft>
              <a:buNone/>
            </a:pP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Predicting machine failure can help </a:t>
            </a:r>
            <a:r>
              <a:rPr lang="en-GB" sz="1800" i="1">
                <a:solidFill>
                  <a:schemeClr val="lt1"/>
                </a:solidFill>
              </a:rPr>
              <a:t>prevent</a:t>
            </a:r>
            <a:r>
              <a:rPr lang="en-GB" sz="1800">
                <a:solidFill>
                  <a:schemeClr val="lt1"/>
                </a:solidFill>
              </a:rPr>
              <a:t> unplanned and costly machine failures of paramount importance.</a:t>
            </a:r>
            <a:endParaRPr sz="1800">
              <a:solidFill>
                <a:schemeClr val="lt1"/>
              </a:solidFill>
            </a:endParaRPr>
          </a:p>
          <a:p>
            <a:pPr marL="457200" lvl="0" indent="0" algn="l" rtl="0">
              <a:spcBef>
                <a:spcPts val="0"/>
              </a:spcBef>
              <a:spcAft>
                <a:spcPts val="0"/>
              </a:spcAft>
              <a:buNone/>
            </a:pP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With the development of technology, the condition of the machinery can be tracked. This information can then be further utilized to predict whether the machine is in working condition or not, enabling </a:t>
            </a:r>
            <a:r>
              <a:rPr lang="en-GB" sz="1800" b="1">
                <a:solidFill>
                  <a:schemeClr val="lt1"/>
                </a:solidFill>
              </a:rPr>
              <a:t>proactive</a:t>
            </a:r>
            <a:r>
              <a:rPr lang="en-GB" sz="1800">
                <a:solidFill>
                  <a:schemeClr val="lt1"/>
                </a:solidFill>
              </a:rPr>
              <a:t> maintenance and </a:t>
            </a:r>
            <a:r>
              <a:rPr lang="en-GB" sz="1800" b="1">
                <a:solidFill>
                  <a:schemeClr val="lt1"/>
                </a:solidFill>
              </a:rPr>
              <a:t>minimizing</a:t>
            </a:r>
            <a:r>
              <a:rPr lang="en-GB" sz="1800">
                <a:solidFill>
                  <a:schemeClr val="lt1"/>
                </a:solidFill>
              </a:rPr>
              <a:t> downtime.</a:t>
            </a:r>
            <a:endParaRPr sz="1800">
              <a:solidFill>
                <a:schemeClr val="lt1"/>
              </a:solidFill>
            </a:endParaRPr>
          </a:p>
          <a:p>
            <a:pPr marL="0" lvl="0" indent="0" algn="l" rtl="0">
              <a:spcBef>
                <a:spcPts val="0"/>
              </a:spcBef>
              <a:spcAft>
                <a:spcPts val="0"/>
              </a:spcAft>
              <a:buNone/>
            </a:pPr>
            <a:endParaRPr sz="1800">
              <a:solidFill>
                <a:schemeClr val="lt1"/>
              </a:solidFill>
            </a:endParaRPr>
          </a:p>
        </p:txBody>
      </p:sp>
      <p:sp>
        <p:nvSpPr>
          <p:cNvPr id="303" name="Google Shape;303;p15"/>
          <p:cNvSpPr txBox="1">
            <a:spLocks noGrp="1"/>
          </p:cNvSpPr>
          <p:nvPr>
            <p:ph type="ctrTitle"/>
          </p:nvPr>
        </p:nvSpPr>
        <p:spPr>
          <a:xfrm>
            <a:off x="559625" y="219775"/>
            <a:ext cx="7916100" cy="96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16"/>
          <p:cNvSpPr txBox="1"/>
          <p:nvPr/>
        </p:nvSpPr>
        <p:spPr>
          <a:xfrm>
            <a:off x="442200" y="1244900"/>
            <a:ext cx="8259600" cy="24012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1"/>
              </a:buClr>
              <a:buSzPts val="1800"/>
              <a:buChar char="●"/>
            </a:pPr>
            <a:r>
              <a:rPr lang="en-GB" sz="1800">
                <a:solidFill>
                  <a:schemeClr val="lt1"/>
                </a:solidFill>
              </a:rPr>
              <a:t>For this project we will use </a:t>
            </a:r>
            <a:r>
              <a:rPr lang="en-GB" sz="1800" b="1">
                <a:solidFill>
                  <a:schemeClr val="lt1"/>
                </a:solidFill>
              </a:rPr>
              <a:t>The Machine Failure Predictions Dataset</a:t>
            </a:r>
            <a:r>
              <a:rPr lang="en-GB" sz="1800">
                <a:solidFill>
                  <a:schemeClr val="lt1"/>
                </a:solidFill>
              </a:rPr>
              <a:t> from Kaggle[1] which contains observations of vehicles with their sensor data indicating the status of the machinery/vehicle. </a:t>
            </a:r>
            <a:endParaRPr sz="1800">
              <a:solidFill>
                <a:schemeClr val="lt1"/>
              </a:solidFill>
            </a:endParaRPr>
          </a:p>
          <a:p>
            <a:pPr marL="457200" lvl="0" indent="0" algn="l" rtl="0">
              <a:spcBef>
                <a:spcPts val="0"/>
              </a:spcBef>
              <a:spcAft>
                <a:spcPts val="0"/>
              </a:spcAft>
              <a:buNone/>
            </a:pP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The </a:t>
            </a:r>
            <a:r>
              <a:rPr lang="en-GB" sz="1800" b="1">
                <a:solidFill>
                  <a:schemeClr val="lt1"/>
                </a:solidFill>
              </a:rPr>
              <a:t>goal </a:t>
            </a:r>
            <a:r>
              <a:rPr lang="en-GB" sz="1800">
                <a:solidFill>
                  <a:schemeClr val="lt1"/>
                </a:solidFill>
              </a:rPr>
              <a:t>of this project is to develop classification/prediction models that can forecast machine failure based on the sensor readings. By utilizing machine learning techniques the aim is to provide early warning of impending machine failure allowing timely repair and/or replacements.</a:t>
            </a:r>
            <a:endParaRPr sz="1800">
              <a:solidFill>
                <a:schemeClr val="lt1"/>
              </a:solidFill>
            </a:endParaRPr>
          </a:p>
        </p:txBody>
      </p:sp>
      <p:sp>
        <p:nvSpPr>
          <p:cNvPr id="309" name="Google Shape;309;p16"/>
          <p:cNvSpPr txBox="1">
            <a:spLocks noGrp="1"/>
          </p:cNvSpPr>
          <p:nvPr>
            <p:ph type="ctrTitle"/>
          </p:nvPr>
        </p:nvSpPr>
        <p:spPr>
          <a:xfrm>
            <a:off x="559625" y="219775"/>
            <a:ext cx="7916100" cy="96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Introduction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17"/>
          <p:cNvSpPr txBox="1">
            <a:spLocks noGrp="1"/>
          </p:cNvSpPr>
          <p:nvPr>
            <p:ph type="ctrTitle"/>
          </p:nvPr>
        </p:nvSpPr>
        <p:spPr>
          <a:xfrm>
            <a:off x="316500" y="207775"/>
            <a:ext cx="7582500" cy="1109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Introduction</a:t>
            </a:r>
            <a:endParaRPr/>
          </a:p>
        </p:txBody>
      </p:sp>
      <p:pic>
        <p:nvPicPr>
          <p:cNvPr id="315" name="Google Shape;315;p17"/>
          <p:cNvPicPr preferRelativeResize="0"/>
          <p:nvPr/>
        </p:nvPicPr>
        <p:blipFill rotWithShape="1">
          <a:blip r:embed="rId3">
            <a:alphaModFix/>
          </a:blip>
          <a:srcRect r="26210"/>
          <a:stretch/>
        </p:blipFill>
        <p:spPr>
          <a:xfrm>
            <a:off x="5242975" y="2738000"/>
            <a:ext cx="3665500" cy="1899900"/>
          </a:xfrm>
          <a:prstGeom prst="rect">
            <a:avLst/>
          </a:prstGeom>
          <a:noFill/>
          <a:ln>
            <a:noFill/>
          </a:ln>
        </p:spPr>
      </p:pic>
      <p:sp>
        <p:nvSpPr>
          <p:cNvPr id="316" name="Google Shape;316;p17"/>
          <p:cNvSpPr txBox="1"/>
          <p:nvPr/>
        </p:nvSpPr>
        <p:spPr>
          <a:xfrm>
            <a:off x="414075" y="1088675"/>
            <a:ext cx="8259600" cy="18471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1"/>
              </a:buClr>
              <a:buSzPts val="1800"/>
              <a:buChar char="●"/>
            </a:pPr>
            <a:r>
              <a:rPr lang="en-GB" sz="1800">
                <a:solidFill>
                  <a:schemeClr val="lt1"/>
                </a:solidFill>
              </a:rPr>
              <a:t>The Machine Failure Dataset contains 10,000 observations, with 14 variables </a:t>
            </a:r>
            <a:endParaRPr sz="1800">
              <a:solidFill>
                <a:schemeClr val="lt1"/>
              </a:solidFill>
            </a:endParaRPr>
          </a:p>
          <a:p>
            <a:pPr marL="457200" lvl="0" indent="0" algn="l" rtl="0">
              <a:spcBef>
                <a:spcPts val="0"/>
              </a:spcBef>
              <a:spcAft>
                <a:spcPts val="0"/>
              </a:spcAft>
              <a:buNone/>
            </a:pP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The target variable is machinefailure which indicates whether the machine has failed or not.</a:t>
            </a:r>
            <a:endParaRPr sz="1800">
              <a:solidFill>
                <a:schemeClr val="lt1"/>
              </a:solidFill>
            </a:endParaRPr>
          </a:p>
          <a:p>
            <a:pPr marL="0" lvl="0" indent="0" algn="l" rtl="0">
              <a:spcBef>
                <a:spcPts val="0"/>
              </a:spcBef>
              <a:spcAft>
                <a:spcPts val="0"/>
              </a:spcAft>
              <a:buNone/>
            </a:pPr>
            <a:endParaRPr sz="1800">
              <a:solidFill>
                <a:schemeClr val="lt1"/>
              </a:solidFill>
            </a:endParaRPr>
          </a:p>
        </p:txBody>
      </p:sp>
      <p:sp>
        <p:nvSpPr>
          <p:cNvPr id="317" name="Google Shape;317;p17"/>
          <p:cNvSpPr txBox="1"/>
          <p:nvPr/>
        </p:nvSpPr>
        <p:spPr>
          <a:xfrm>
            <a:off x="442200" y="2629850"/>
            <a:ext cx="4680900" cy="18471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1"/>
              </a:buClr>
              <a:buSzPts val="1800"/>
              <a:buChar char="●"/>
            </a:pPr>
            <a:r>
              <a:rPr lang="en-GB" sz="1800">
                <a:solidFill>
                  <a:schemeClr val="lt1"/>
                </a:solidFill>
              </a:rPr>
              <a:t>From the initial analysis the data has no missing values.</a:t>
            </a:r>
            <a:endParaRPr sz="1800">
              <a:solidFill>
                <a:schemeClr val="lt1"/>
              </a:solidFill>
            </a:endParaRPr>
          </a:p>
          <a:p>
            <a:pPr marL="457200" lvl="0" indent="0" algn="l" rtl="0">
              <a:spcBef>
                <a:spcPts val="0"/>
              </a:spcBef>
              <a:spcAft>
                <a:spcPts val="0"/>
              </a:spcAft>
              <a:buNone/>
            </a:pP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The target variable and predictor ‘Type’ are converted to factors as an initial preprocessing step.</a:t>
            </a:r>
            <a:endParaRPr sz="18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18"/>
          <p:cNvSpPr txBox="1">
            <a:spLocks noGrp="1"/>
          </p:cNvSpPr>
          <p:nvPr>
            <p:ph type="subTitle" idx="1"/>
          </p:nvPr>
        </p:nvSpPr>
        <p:spPr>
          <a:xfrm>
            <a:off x="630000" y="988250"/>
            <a:ext cx="7197000" cy="199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latin typeface="Arial"/>
                <a:ea typeface="Arial"/>
                <a:cs typeface="Arial"/>
                <a:sym typeface="Arial"/>
              </a:rPr>
              <a:t>Predictors: airtemp, type, torque, rotational speed, processtemp,  toolwear</a:t>
            </a:r>
            <a:endParaRPr>
              <a:latin typeface="Arial"/>
              <a:ea typeface="Arial"/>
              <a:cs typeface="Arial"/>
              <a:sym typeface="Arial"/>
            </a:endParaRPr>
          </a:p>
          <a:p>
            <a:pPr marL="0" lvl="0" indent="0" algn="l" rtl="0">
              <a:spcBef>
                <a:spcPts val="0"/>
              </a:spcBef>
              <a:spcAft>
                <a:spcPts val="0"/>
              </a:spcAft>
              <a:buNone/>
            </a:pPr>
            <a:endParaRPr>
              <a:latin typeface="Arial"/>
              <a:ea typeface="Arial"/>
              <a:cs typeface="Arial"/>
              <a:sym typeface="Arial"/>
            </a:endParaRPr>
          </a:p>
          <a:p>
            <a:pPr marL="0" lvl="0" indent="0" algn="l" rtl="0">
              <a:spcBef>
                <a:spcPts val="0"/>
              </a:spcBef>
              <a:spcAft>
                <a:spcPts val="0"/>
              </a:spcAft>
              <a:buNone/>
            </a:pPr>
            <a:r>
              <a:rPr lang="en-GB">
                <a:latin typeface="Arial"/>
                <a:ea typeface="Arial"/>
                <a:cs typeface="Arial"/>
                <a:sym typeface="Arial"/>
              </a:rPr>
              <a:t>Target: machinefailure</a:t>
            </a:r>
            <a:endParaRPr>
              <a:latin typeface="Arial"/>
              <a:ea typeface="Arial"/>
              <a:cs typeface="Arial"/>
              <a:sym typeface="Arial"/>
            </a:endParaRPr>
          </a:p>
          <a:p>
            <a:pPr marL="0" lvl="0" indent="0" algn="l" rtl="0">
              <a:spcBef>
                <a:spcPts val="0"/>
              </a:spcBef>
              <a:spcAft>
                <a:spcPts val="0"/>
              </a:spcAft>
              <a:buNone/>
            </a:pPr>
            <a:endParaRPr>
              <a:latin typeface="Arial"/>
              <a:ea typeface="Arial"/>
              <a:cs typeface="Arial"/>
              <a:sym typeface="Arial"/>
            </a:endParaRPr>
          </a:p>
          <a:p>
            <a:pPr marL="0" lvl="0" indent="0" algn="l" rtl="0">
              <a:spcBef>
                <a:spcPts val="0"/>
              </a:spcBef>
              <a:spcAft>
                <a:spcPts val="0"/>
              </a:spcAft>
              <a:buNone/>
            </a:pPr>
            <a:r>
              <a:rPr lang="en-GB">
                <a:latin typeface="Arial"/>
                <a:ea typeface="Arial"/>
                <a:cs typeface="Arial"/>
                <a:sym typeface="Arial"/>
              </a:rPr>
              <a:t>Redundant Info: types of machine failure (TWF, etc.)</a:t>
            </a:r>
            <a:endParaRPr>
              <a:latin typeface="Arial"/>
              <a:ea typeface="Arial"/>
              <a:cs typeface="Arial"/>
              <a:sym typeface="Arial"/>
            </a:endParaRPr>
          </a:p>
          <a:p>
            <a:pPr marL="0" lvl="0" indent="0" algn="l" rtl="0">
              <a:spcBef>
                <a:spcPts val="0"/>
              </a:spcBef>
              <a:spcAft>
                <a:spcPts val="0"/>
              </a:spcAft>
              <a:buNone/>
            </a:pPr>
            <a:endParaRPr>
              <a:latin typeface="Arial"/>
              <a:ea typeface="Arial"/>
              <a:cs typeface="Arial"/>
              <a:sym typeface="Arial"/>
            </a:endParaRPr>
          </a:p>
          <a:p>
            <a:pPr marL="0" lvl="0" indent="0" algn="l" rtl="0">
              <a:spcBef>
                <a:spcPts val="0"/>
              </a:spcBef>
              <a:spcAft>
                <a:spcPts val="0"/>
              </a:spcAft>
              <a:buNone/>
            </a:pPr>
            <a:r>
              <a:rPr lang="en-GB">
                <a:latin typeface="Arial"/>
                <a:ea typeface="Arial"/>
                <a:cs typeface="Arial"/>
                <a:sym typeface="Arial"/>
              </a:rPr>
              <a:t>Additional Predictors of “Final” Model: power, tempdiff, toolwearrate</a:t>
            </a:r>
            <a:endParaRPr>
              <a:latin typeface="Arial"/>
              <a:ea typeface="Arial"/>
              <a:cs typeface="Arial"/>
              <a:sym typeface="Arial"/>
            </a:endParaRPr>
          </a:p>
        </p:txBody>
      </p:sp>
      <p:sp>
        <p:nvSpPr>
          <p:cNvPr id="323" name="Google Shape;323;p18"/>
          <p:cNvSpPr txBox="1">
            <a:spLocks noGrp="1"/>
          </p:cNvSpPr>
          <p:nvPr>
            <p:ph type="ctrTitle"/>
          </p:nvPr>
        </p:nvSpPr>
        <p:spPr>
          <a:xfrm>
            <a:off x="318400" y="0"/>
            <a:ext cx="7582500" cy="1109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Data Description</a:t>
            </a:r>
            <a:endParaRPr/>
          </a:p>
        </p:txBody>
      </p:sp>
      <p:pic>
        <p:nvPicPr>
          <p:cNvPr id="324" name="Google Shape;324;p18"/>
          <p:cNvPicPr preferRelativeResize="0"/>
          <p:nvPr/>
        </p:nvPicPr>
        <p:blipFill>
          <a:blip r:embed="rId3">
            <a:alphaModFix/>
          </a:blip>
          <a:stretch>
            <a:fillRect/>
          </a:stretch>
        </p:blipFill>
        <p:spPr>
          <a:xfrm>
            <a:off x="4296600" y="3179088"/>
            <a:ext cx="4193724" cy="1445375"/>
          </a:xfrm>
          <a:prstGeom prst="rect">
            <a:avLst/>
          </a:prstGeom>
          <a:noFill/>
          <a:ln>
            <a:noFill/>
          </a:ln>
        </p:spPr>
      </p:pic>
      <p:pic>
        <p:nvPicPr>
          <p:cNvPr id="325" name="Google Shape;325;p18"/>
          <p:cNvPicPr preferRelativeResize="0"/>
          <p:nvPr/>
        </p:nvPicPr>
        <p:blipFill>
          <a:blip r:embed="rId4">
            <a:alphaModFix/>
          </a:blip>
          <a:stretch>
            <a:fillRect/>
          </a:stretch>
        </p:blipFill>
        <p:spPr>
          <a:xfrm>
            <a:off x="873978" y="2905625"/>
            <a:ext cx="3295821" cy="1992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19"/>
          <p:cNvSpPr txBox="1">
            <a:spLocks noGrp="1"/>
          </p:cNvSpPr>
          <p:nvPr>
            <p:ph type="ctrTitle"/>
          </p:nvPr>
        </p:nvSpPr>
        <p:spPr>
          <a:xfrm>
            <a:off x="316500" y="207775"/>
            <a:ext cx="7582500" cy="1109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Data Description</a:t>
            </a:r>
            <a:endParaRPr/>
          </a:p>
        </p:txBody>
      </p:sp>
      <p:sp>
        <p:nvSpPr>
          <p:cNvPr id="331" name="Google Shape;331;p19"/>
          <p:cNvSpPr txBox="1"/>
          <p:nvPr/>
        </p:nvSpPr>
        <p:spPr>
          <a:xfrm>
            <a:off x="442200" y="1244900"/>
            <a:ext cx="8259600" cy="29400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lt1"/>
              </a:buClr>
              <a:buSzPts val="1700"/>
              <a:buChar char="●"/>
            </a:pPr>
            <a:r>
              <a:rPr lang="en-GB" sz="1700">
                <a:solidFill>
                  <a:schemeClr val="lt1"/>
                </a:solidFill>
              </a:rPr>
              <a:t>The TWF, HDF, etc. are different types of machine failure.</a:t>
            </a:r>
            <a:endParaRPr sz="1700">
              <a:solidFill>
                <a:schemeClr val="lt1"/>
              </a:solidFill>
            </a:endParaRPr>
          </a:p>
          <a:p>
            <a:pPr marL="457200" lvl="0" indent="0" algn="just" rtl="0">
              <a:spcBef>
                <a:spcPts val="0"/>
              </a:spcBef>
              <a:spcAft>
                <a:spcPts val="0"/>
              </a:spcAft>
              <a:buNone/>
            </a:pPr>
            <a:endParaRPr sz="1800">
              <a:solidFill>
                <a:schemeClr val="lt1"/>
              </a:solidFill>
            </a:endParaRPr>
          </a:p>
          <a:p>
            <a:pPr marL="457200" lvl="0" indent="-342900" algn="just" rtl="0">
              <a:spcBef>
                <a:spcPts val="0"/>
              </a:spcBef>
              <a:spcAft>
                <a:spcPts val="0"/>
              </a:spcAft>
              <a:buClr>
                <a:schemeClr val="lt1"/>
              </a:buClr>
              <a:buSzPts val="1800"/>
              <a:buChar char="●"/>
            </a:pPr>
            <a:r>
              <a:rPr lang="en-GB" sz="1800">
                <a:solidFill>
                  <a:schemeClr val="lt1"/>
                </a:solidFill>
              </a:rPr>
              <a:t>As we noticed earlier, the five variables (RWF, TWF, etc.) aligned with target since they indicate the certain failure of certain part of the machine. </a:t>
            </a:r>
            <a:endParaRPr sz="1800">
              <a:solidFill>
                <a:schemeClr val="lt1"/>
              </a:solidFill>
            </a:endParaRPr>
          </a:p>
          <a:p>
            <a:pPr marL="0" lvl="0" indent="0" algn="just" rtl="0">
              <a:spcBef>
                <a:spcPts val="0"/>
              </a:spcBef>
              <a:spcAft>
                <a:spcPts val="0"/>
              </a:spcAft>
              <a:buNone/>
            </a:pPr>
            <a:endParaRPr sz="1800">
              <a:solidFill>
                <a:schemeClr val="lt1"/>
              </a:solidFill>
            </a:endParaRPr>
          </a:p>
          <a:p>
            <a:pPr marL="457200" lvl="0" indent="-342900" algn="just" rtl="0">
              <a:spcBef>
                <a:spcPts val="0"/>
              </a:spcBef>
              <a:spcAft>
                <a:spcPts val="0"/>
              </a:spcAft>
              <a:buClr>
                <a:schemeClr val="lt1"/>
              </a:buClr>
              <a:buSzPts val="1800"/>
              <a:buChar char="●"/>
            </a:pPr>
            <a:r>
              <a:rPr lang="en-GB" sz="1800">
                <a:solidFill>
                  <a:schemeClr val="lt1"/>
                </a:solidFill>
              </a:rPr>
              <a:t>These values just categorize machine failure as one of the types of machine failure </a:t>
            </a:r>
            <a:r>
              <a:rPr lang="en-GB" sz="1800" i="1">
                <a:solidFill>
                  <a:schemeClr val="lt1"/>
                </a:solidFill>
              </a:rPr>
              <a:t>e.g. heat failure, temperature failure.</a:t>
            </a:r>
            <a:r>
              <a:rPr lang="en-GB" sz="1800">
                <a:solidFill>
                  <a:schemeClr val="lt1"/>
                </a:solidFill>
              </a:rPr>
              <a:t> </a:t>
            </a:r>
            <a:endParaRPr sz="1800">
              <a:solidFill>
                <a:schemeClr val="lt1"/>
              </a:solidFill>
            </a:endParaRPr>
          </a:p>
          <a:p>
            <a:pPr marL="457200" lvl="0" indent="0" algn="just" rtl="0">
              <a:spcBef>
                <a:spcPts val="0"/>
              </a:spcBef>
              <a:spcAft>
                <a:spcPts val="0"/>
              </a:spcAft>
              <a:buNone/>
            </a:pPr>
            <a:endParaRPr sz="1800">
              <a:solidFill>
                <a:schemeClr val="lt1"/>
              </a:solidFill>
            </a:endParaRPr>
          </a:p>
          <a:p>
            <a:pPr marL="457200" lvl="0" indent="-342900" algn="just" rtl="0">
              <a:spcBef>
                <a:spcPts val="0"/>
              </a:spcBef>
              <a:spcAft>
                <a:spcPts val="0"/>
              </a:spcAft>
              <a:buClr>
                <a:schemeClr val="lt1"/>
              </a:buClr>
              <a:buSzPts val="1800"/>
              <a:buChar char="●"/>
            </a:pPr>
            <a:r>
              <a:rPr lang="en-GB" sz="1800">
                <a:solidFill>
                  <a:schemeClr val="lt1"/>
                </a:solidFill>
              </a:rPr>
              <a:t>Hence, we remove the above-mentioned variables since they are redundant.</a:t>
            </a:r>
            <a:endParaRPr sz="17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0"/>
          <p:cNvSpPr txBox="1"/>
          <p:nvPr/>
        </p:nvSpPr>
        <p:spPr>
          <a:xfrm>
            <a:off x="413550" y="488775"/>
            <a:ext cx="42555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600" b="1">
                <a:solidFill>
                  <a:schemeClr val="lt1"/>
                </a:solidFill>
                <a:latin typeface="Maven Pro"/>
                <a:ea typeface="Maven Pro"/>
                <a:cs typeface="Maven Pro"/>
                <a:sym typeface="Maven Pro"/>
              </a:rPr>
              <a:t>Data Description</a:t>
            </a:r>
            <a:endParaRPr/>
          </a:p>
        </p:txBody>
      </p:sp>
      <p:sp>
        <p:nvSpPr>
          <p:cNvPr id="337" name="Google Shape;337;p20"/>
          <p:cNvSpPr txBox="1"/>
          <p:nvPr/>
        </p:nvSpPr>
        <p:spPr>
          <a:xfrm>
            <a:off x="272150" y="1340975"/>
            <a:ext cx="8098200" cy="13854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Clr>
                <a:schemeClr val="lt1"/>
              </a:buClr>
              <a:buSzPts val="2000"/>
              <a:buChar char="●"/>
            </a:pPr>
            <a:r>
              <a:rPr lang="en-GB" sz="2000">
                <a:solidFill>
                  <a:schemeClr val="lt1"/>
                </a:solidFill>
              </a:rPr>
              <a:t>Most predictors roughly follow normal distribution.</a:t>
            </a:r>
            <a:endParaRPr sz="2000">
              <a:solidFill>
                <a:schemeClr val="lt1"/>
              </a:solidFill>
            </a:endParaRPr>
          </a:p>
          <a:p>
            <a:pPr marL="457200" lvl="0" indent="0" algn="l" rtl="0">
              <a:spcBef>
                <a:spcPts val="0"/>
              </a:spcBef>
              <a:spcAft>
                <a:spcPts val="0"/>
              </a:spcAft>
              <a:buNone/>
            </a:pPr>
            <a:endParaRPr sz="2000">
              <a:solidFill>
                <a:schemeClr val="lt1"/>
              </a:solidFill>
            </a:endParaRPr>
          </a:p>
          <a:p>
            <a:pPr marL="457200" lvl="0" indent="-355600" algn="l" rtl="0">
              <a:spcBef>
                <a:spcPts val="0"/>
              </a:spcBef>
              <a:spcAft>
                <a:spcPts val="0"/>
              </a:spcAft>
              <a:buClr>
                <a:schemeClr val="lt1"/>
              </a:buClr>
              <a:buSzPts val="2000"/>
              <a:buChar char="●"/>
            </a:pPr>
            <a:r>
              <a:rPr lang="en-GB" sz="2000">
                <a:solidFill>
                  <a:schemeClr val="lt1"/>
                </a:solidFill>
              </a:rPr>
              <a:t>Mostly preserve the validity of certain statistical tests.</a:t>
            </a:r>
            <a:endParaRPr sz="2000">
              <a:solidFill>
                <a:schemeClr val="lt1"/>
              </a:solidFill>
            </a:endParaRPr>
          </a:p>
          <a:p>
            <a:pPr marL="0" lvl="0" indent="0" algn="l" rtl="0">
              <a:spcBef>
                <a:spcPts val="0"/>
              </a:spcBef>
              <a:spcAft>
                <a:spcPts val="0"/>
              </a:spcAft>
              <a:buNone/>
            </a:pPr>
            <a:endParaRPr sz="1800">
              <a:solidFill>
                <a:schemeClr val="lt1"/>
              </a:solidFill>
            </a:endParaRPr>
          </a:p>
        </p:txBody>
      </p:sp>
      <p:pic>
        <p:nvPicPr>
          <p:cNvPr id="338" name="Google Shape;338;p20"/>
          <p:cNvPicPr preferRelativeResize="0"/>
          <p:nvPr/>
        </p:nvPicPr>
        <p:blipFill>
          <a:blip r:embed="rId3">
            <a:alphaModFix/>
          </a:blip>
          <a:stretch>
            <a:fillRect/>
          </a:stretch>
        </p:blipFill>
        <p:spPr>
          <a:xfrm>
            <a:off x="-14575" y="2982688"/>
            <a:ext cx="2260100" cy="1725300"/>
          </a:xfrm>
          <a:prstGeom prst="rect">
            <a:avLst/>
          </a:prstGeom>
          <a:noFill/>
          <a:ln>
            <a:noFill/>
          </a:ln>
        </p:spPr>
      </p:pic>
      <p:pic>
        <p:nvPicPr>
          <p:cNvPr id="339" name="Google Shape;339;p20"/>
          <p:cNvPicPr preferRelativeResize="0"/>
          <p:nvPr/>
        </p:nvPicPr>
        <p:blipFill>
          <a:blip r:embed="rId4">
            <a:alphaModFix/>
          </a:blip>
          <a:stretch>
            <a:fillRect/>
          </a:stretch>
        </p:blipFill>
        <p:spPr>
          <a:xfrm>
            <a:off x="4632938" y="2982675"/>
            <a:ext cx="2260101" cy="1725325"/>
          </a:xfrm>
          <a:prstGeom prst="rect">
            <a:avLst/>
          </a:prstGeom>
          <a:noFill/>
          <a:ln>
            <a:noFill/>
          </a:ln>
        </p:spPr>
      </p:pic>
      <p:pic>
        <p:nvPicPr>
          <p:cNvPr id="340" name="Google Shape;340;p20"/>
          <p:cNvPicPr preferRelativeResize="0"/>
          <p:nvPr/>
        </p:nvPicPr>
        <p:blipFill>
          <a:blip r:embed="rId5">
            <a:alphaModFix/>
          </a:blip>
          <a:stretch>
            <a:fillRect/>
          </a:stretch>
        </p:blipFill>
        <p:spPr>
          <a:xfrm>
            <a:off x="6991400" y="2980825"/>
            <a:ext cx="2152601" cy="1729025"/>
          </a:xfrm>
          <a:prstGeom prst="rect">
            <a:avLst/>
          </a:prstGeom>
          <a:noFill/>
          <a:ln>
            <a:noFill/>
          </a:ln>
        </p:spPr>
      </p:pic>
      <p:pic>
        <p:nvPicPr>
          <p:cNvPr id="341" name="Google Shape;341;p20"/>
          <p:cNvPicPr preferRelativeResize="0"/>
          <p:nvPr/>
        </p:nvPicPr>
        <p:blipFill>
          <a:blip r:embed="rId6">
            <a:alphaModFix/>
          </a:blip>
          <a:stretch>
            <a:fillRect/>
          </a:stretch>
        </p:blipFill>
        <p:spPr>
          <a:xfrm>
            <a:off x="2343900" y="2980825"/>
            <a:ext cx="2190676" cy="1729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pic>
        <p:nvPicPr>
          <p:cNvPr id="346" name="Google Shape;346;p21"/>
          <p:cNvPicPr preferRelativeResize="0"/>
          <p:nvPr/>
        </p:nvPicPr>
        <p:blipFill>
          <a:blip r:embed="rId3">
            <a:alphaModFix/>
          </a:blip>
          <a:stretch>
            <a:fillRect/>
          </a:stretch>
        </p:blipFill>
        <p:spPr>
          <a:xfrm>
            <a:off x="2395080" y="2571750"/>
            <a:ext cx="3894871" cy="2230350"/>
          </a:xfrm>
          <a:prstGeom prst="rect">
            <a:avLst/>
          </a:prstGeom>
          <a:noFill/>
          <a:ln>
            <a:noFill/>
          </a:ln>
        </p:spPr>
      </p:pic>
      <p:sp>
        <p:nvSpPr>
          <p:cNvPr id="347" name="Google Shape;347;p21"/>
          <p:cNvSpPr txBox="1">
            <a:spLocks noGrp="1"/>
          </p:cNvSpPr>
          <p:nvPr>
            <p:ph type="ctrTitle"/>
          </p:nvPr>
        </p:nvSpPr>
        <p:spPr>
          <a:xfrm>
            <a:off x="316500" y="207775"/>
            <a:ext cx="7582500" cy="1109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Data Description</a:t>
            </a:r>
            <a:endParaRPr/>
          </a:p>
        </p:txBody>
      </p:sp>
      <p:sp>
        <p:nvSpPr>
          <p:cNvPr id="348" name="Google Shape;348;p21"/>
          <p:cNvSpPr txBox="1"/>
          <p:nvPr/>
        </p:nvSpPr>
        <p:spPr>
          <a:xfrm>
            <a:off x="502300" y="1211775"/>
            <a:ext cx="8018700" cy="24012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1"/>
              </a:buClr>
              <a:buSzPts val="1800"/>
              <a:buChar char="●"/>
            </a:pPr>
            <a:r>
              <a:rPr lang="en-GB" sz="1800">
                <a:solidFill>
                  <a:schemeClr val="lt1"/>
                </a:solidFill>
              </a:rPr>
              <a:t>The dataset is severely imbalanced towards the negative value </a:t>
            </a:r>
            <a:endParaRPr sz="1800">
              <a:solidFill>
                <a:schemeClr val="lt1"/>
              </a:solidFill>
            </a:endParaRPr>
          </a:p>
          <a:p>
            <a:pPr marL="457200" lvl="0" indent="0" algn="l" rtl="0">
              <a:spcBef>
                <a:spcPts val="0"/>
              </a:spcBef>
              <a:spcAft>
                <a:spcPts val="0"/>
              </a:spcAft>
              <a:buNone/>
            </a:pPr>
            <a:r>
              <a:rPr lang="en-GB" sz="1800">
                <a:solidFill>
                  <a:schemeClr val="lt1"/>
                </a:solidFill>
              </a:rPr>
              <a:t>(0-no machine failure) as can be observed from the figure.</a:t>
            </a:r>
            <a:endParaRPr sz="1800">
              <a:solidFill>
                <a:schemeClr val="lt1"/>
              </a:solidFill>
            </a:endParaRPr>
          </a:p>
          <a:p>
            <a:pPr marL="457200" lvl="0" indent="0" algn="l" rtl="0">
              <a:spcBef>
                <a:spcPts val="0"/>
              </a:spcBef>
              <a:spcAft>
                <a:spcPts val="0"/>
              </a:spcAft>
              <a:buNone/>
            </a:pPr>
            <a:endParaRPr sz="1800">
              <a:solidFill>
                <a:schemeClr val="lt1"/>
              </a:solidFill>
            </a:endParaRPr>
          </a:p>
          <a:p>
            <a:pPr marL="457200" lvl="0" indent="-342900" algn="l" rtl="0">
              <a:spcBef>
                <a:spcPts val="0"/>
              </a:spcBef>
              <a:spcAft>
                <a:spcPts val="0"/>
              </a:spcAft>
              <a:buClr>
                <a:schemeClr val="lt1"/>
              </a:buClr>
              <a:buSzPts val="1800"/>
              <a:buChar char="●"/>
            </a:pPr>
            <a:r>
              <a:rPr lang="en-GB" sz="1800">
                <a:solidFill>
                  <a:schemeClr val="lt1"/>
                </a:solidFill>
              </a:rPr>
              <a:t>Hence, we use appropriate evaluation metrics to evaluate our model.</a:t>
            </a:r>
            <a:endParaRPr sz="1800">
              <a:solidFill>
                <a:schemeClr val="lt1"/>
              </a:solidFill>
            </a:endParaRPr>
          </a:p>
          <a:p>
            <a:pPr marL="0" lvl="0" indent="0" algn="l" rtl="0">
              <a:spcBef>
                <a:spcPts val="0"/>
              </a:spcBef>
              <a:spcAft>
                <a:spcPts val="0"/>
              </a:spcAft>
              <a:buNone/>
            </a:pPr>
            <a:endParaRPr sz="1800">
              <a:solidFill>
                <a:schemeClr val="lt1"/>
              </a:solidFill>
            </a:endParaRPr>
          </a:p>
          <a:p>
            <a:pPr marL="0" lvl="0" indent="0" algn="l" rtl="0">
              <a:spcBef>
                <a:spcPts val="0"/>
              </a:spcBef>
              <a:spcAft>
                <a:spcPts val="0"/>
              </a:spcAft>
              <a:buNone/>
            </a:pPr>
            <a:endParaRPr sz="1800">
              <a:solidFill>
                <a:schemeClr val="lt1"/>
              </a:solidFill>
            </a:endParaRPr>
          </a:p>
          <a:p>
            <a:pPr marL="0" lvl="0" indent="0" algn="l" rtl="0">
              <a:spcBef>
                <a:spcPts val="0"/>
              </a:spcBef>
              <a:spcAft>
                <a:spcPts val="0"/>
              </a:spcAft>
              <a:buNone/>
            </a:pPr>
            <a:endParaRPr sz="1800">
              <a:solidFill>
                <a:schemeClr val="lt1"/>
              </a:solidFill>
            </a:endParaRPr>
          </a:p>
          <a:p>
            <a:pPr marL="0" lvl="0" indent="0" algn="l" rtl="0">
              <a:spcBef>
                <a:spcPts val="0"/>
              </a:spcBef>
              <a:spcAft>
                <a:spcPts val="0"/>
              </a:spcAft>
              <a:buNone/>
            </a:pPr>
            <a:endParaRPr sz="1800">
              <a:solidFill>
                <a:schemeClr val="lt1"/>
              </a:solidFill>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3F4948"/>
      </a:lt2>
      <a:accent1>
        <a:srgbClr val="0B6374"/>
      </a:accent1>
      <a:accent2>
        <a:srgbClr val="FD5B58"/>
      </a:accent2>
      <a:accent3>
        <a:srgbClr val="669999"/>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1551</Words>
  <Application>Microsoft Office PowerPoint</Application>
  <PresentationFormat>On-screen Show (16:9)</PresentationFormat>
  <Paragraphs>325</Paragraphs>
  <Slides>27</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Nunito</vt:lpstr>
      <vt:lpstr>Manrope</vt:lpstr>
      <vt:lpstr>Kulim Park</vt:lpstr>
      <vt:lpstr>Arial</vt:lpstr>
      <vt:lpstr>Maven Pro</vt:lpstr>
      <vt:lpstr>Courier New</vt:lpstr>
      <vt:lpstr>Momentum</vt:lpstr>
      <vt:lpstr>Analytics Software I Group Project Machine Failure Prediction</vt:lpstr>
      <vt:lpstr>PowerPoint Presentation</vt:lpstr>
      <vt:lpstr>Introduction</vt:lpstr>
      <vt:lpstr>Introduction</vt:lpstr>
      <vt:lpstr>Introduction</vt:lpstr>
      <vt:lpstr>Data Description</vt:lpstr>
      <vt:lpstr>Data Description</vt:lpstr>
      <vt:lpstr>PowerPoint Presentation</vt:lpstr>
      <vt:lpstr>Data Description</vt:lpstr>
      <vt:lpstr>Feature Engineering</vt:lpstr>
      <vt:lpstr>Methodology</vt:lpstr>
      <vt:lpstr>Evaluation Metrics</vt:lpstr>
      <vt:lpstr>Results</vt:lpstr>
      <vt:lpstr>Logistic Regression</vt:lpstr>
      <vt:lpstr>Logistics Regression</vt:lpstr>
      <vt:lpstr>Decision Tree</vt:lpstr>
      <vt:lpstr>Decision Tree</vt:lpstr>
      <vt:lpstr>Random Forest</vt:lpstr>
      <vt:lpstr>Random Forest</vt:lpstr>
      <vt:lpstr>Support Vector Machine (SVM)</vt:lpstr>
      <vt:lpstr>SVM</vt:lpstr>
      <vt:lpstr>PowerPoint Presentation</vt:lpstr>
      <vt:lpstr>PowerPoint Presentation</vt:lpstr>
      <vt:lpstr>Conclusion</vt:lpstr>
      <vt:lpstr>Future Works</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Analytics Software I Group Project Machine Failure Prediction</dc:title>
  <dc:creator>Chun Yun Khoo</dc:creator>
  <cp:lastModifiedBy>#DONG JIAQING#</cp:lastModifiedBy>
  <cp:revision>2</cp:revision>
  <dcterms:modified xsi:type="dcterms:W3CDTF">2023-09-23T01:11:06Z</dcterms:modified>
</cp:coreProperties>
</file>